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fntdata" ContentType="application/x-fontdata"/>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1.xml" ContentType="application/vnd.openxmlformats-officedocument.drawingml.chart+xml"/>
  <Override PartName="/ppt/notesSlides/notesSlide29.xml" ContentType="application/vnd.openxmlformats-officedocument.presentationml.notesSlide+xml"/>
  <Override PartName="/ppt/charts/chart2.xml" ContentType="application/vnd.openxmlformats-officedocument.drawingml.chart+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1"/>
  </p:sldMasterIdLst>
  <p:notesMasterIdLst>
    <p:notesMasterId r:id="rId42"/>
  </p:notesMasterIdLst>
  <p:handoutMasterIdLst>
    <p:handoutMasterId r:id="rId43"/>
  </p:handoutMasterIdLst>
  <p:sldIdLst>
    <p:sldId id="351" r:id="rId2"/>
    <p:sldId id="257" r:id="rId3"/>
    <p:sldId id="292" r:id="rId4"/>
    <p:sldId id="293" r:id="rId5"/>
    <p:sldId id="362" r:id="rId6"/>
    <p:sldId id="294" r:id="rId7"/>
    <p:sldId id="263" r:id="rId8"/>
    <p:sldId id="295" r:id="rId9"/>
    <p:sldId id="296" r:id="rId10"/>
    <p:sldId id="297" r:id="rId11"/>
    <p:sldId id="298" r:id="rId12"/>
    <p:sldId id="368" r:id="rId13"/>
    <p:sldId id="391" r:id="rId14"/>
    <p:sldId id="371" r:id="rId15"/>
    <p:sldId id="382" r:id="rId16"/>
    <p:sldId id="379" r:id="rId17"/>
    <p:sldId id="383" r:id="rId18"/>
    <p:sldId id="380" r:id="rId19"/>
    <p:sldId id="369" r:id="rId20"/>
    <p:sldId id="385" r:id="rId21"/>
    <p:sldId id="384" r:id="rId22"/>
    <p:sldId id="386" r:id="rId23"/>
    <p:sldId id="388" r:id="rId24"/>
    <p:sldId id="324" r:id="rId25"/>
    <p:sldId id="325" r:id="rId26"/>
    <p:sldId id="326" r:id="rId27"/>
    <p:sldId id="327" r:id="rId28"/>
    <p:sldId id="389" r:id="rId29"/>
    <p:sldId id="390" r:id="rId30"/>
    <p:sldId id="330" r:id="rId31"/>
    <p:sldId id="331" r:id="rId32"/>
    <p:sldId id="332" r:id="rId33"/>
    <p:sldId id="333" r:id="rId34"/>
    <p:sldId id="334" r:id="rId35"/>
    <p:sldId id="336" r:id="rId36"/>
    <p:sldId id="337" r:id="rId37"/>
    <p:sldId id="346" r:id="rId38"/>
    <p:sldId id="348" r:id="rId39"/>
    <p:sldId id="376" r:id="rId40"/>
    <p:sldId id="345" r:id="rId41"/>
  </p:sldIdLst>
  <p:sldSz cx="9144000" cy="6858000" type="screen4x3"/>
  <p:notesSz cx="7010400" cy="9296400"/>
  <p:embeddedFontLst>
    <p:embeddedFont>
      <p:font typeface="Calibri" panose="020F0502020204030204" pitchFamily="34" charset="0"/>
      <p:regular r:id="rId44"/>
      <p:bold r:id="rId45"/>
      <p:italic r:id="rId46"/>
      <p:boldItalic r:id="rId47"/>
    </p:embeddedFont>
  </p:embeddedFontLst>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21243"/>
    <a:srgbClr val="A8D6E2"/>
    <a:srgbClr val="0049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971" autoAdjust="0"/>
    <p:restoredTop sz="81910" autoAdjust="0"/>
  </p:normalViewPr>
  <p:slideViewPr>
    <p:cSldViewPr>
      <p:cViewPr varScale="1">
        <p:scale>
          <a:sx n="123" d="100"/>
          <a:sy n="123" d="100"/>
        </p:scale>
        <p:origin x="-1410" y="-90"/>
      </p:cViewPr>
      <p:guideLst>
        <p:guide orient="horz" pos="2160"/>
        <p:guide pos="2880"/>
      </p:guideLst>
    </p:cSldViewPr>
  </p:slideViewPr>
  <p:outlineViewPr>
    <p:cViewPr>
      <p:scale>
        <a:sx n="33" d="100"/>
        <a:sy n="33" d="100"/>
      </p:scale>
      <p:origin x="0" y="6450"/>
    </p:cViewPr>
  </p:outlineViewPr>
  <p:notesTextViewPr>
    <p:cViewPr>
      <p:scale>
        <a:sx n="3" d="2"/>
        <a:sy n="3" d="2"/>
      </p:scale>
      <p:origin x="0" y="0"/>
    </p:cViewPr>
  </p:notesTextViewPr>
  <p:sorterViewPr>
    <p:cViewPr>
      <p:scale>
        <a:sx n="100" d="100"/>
        <a:sy n="100" d="100"/>
      </p:scale>
      <p:origin x="0" y="1116"/>
    </p:cViewPr>
  </p:sorterViewPr>
  <p:notesViewPr>
    <p:cSldViewPr>
      <p:cViewPr varScale="1">
        <p:scale>
          <a:sx n="68" d="100"/>
          <a:sy n="68" d="100"/>
        </p:scale>
        <p:origin x="-2778" y="-10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3200" dirty="0" smtClean="0">
                <a:solidFill>
                  <a:schemeClr val="bg1"/>
                </a:solidFill>
              </a:rPr>
              <a:t>Annual Revenue</a:t>
            </a:r>
            <a:endParaRPr lang="en-US" sz="3200" dirty="0">
              <a:solidFill>
                <a:schemeClr val="bg1"/>
              </a:solidFill>
            </a:endParaRPr>
          </a:p>
        </c:rich>
      </c:tx>
      <c:layout/>
      <c:overlay val="0"/>
    </c:title>
    <c:autoTitleDeleted val="0"/>
    <c:view3D>
      <c:rotX val="0"/>
      <c:rotY val="0"/>
      <c:depthPercent val="100"/>
      <c:rAngAx val="0"/>
      <c:perspective val="30"/>
    </c:view3D>
    <c:floor>
      <c:thickness val="0"/>
    </c:floor>
    <c:sideWall>
      <c:thickness val="0"/>
      <c:spPr>
        <a:noFill/>
      </c:spPr>
    </c:sideWall>
    <c:backWall>
      <c:thickness val="0"/>
      <c:spPr>
        <a:noFill/>
        <a:ln w="25400">
          <a:noFill/>
        </a:ln>
      </c:spPr>
    </c:backWall>
    <c:plotArea>
      <c:layout>
        <c:manualLayout>
          <c:layoutTarget val="inner"/>
          <c:xMode val="edge"/>
          <c:yMode val="edge"/>
          <c:x val="0.15511434334597063"/>
          <c:y val="0.17050161479446474"/>
          <c:w val="0.6868122387479344"/>
          <c:h val="0.7253152533505024"/>
        </c:manualLayout>
      </c:layout>
      <c:bar3DChart>
        <c:barDir val="col"/>
        <c:grouping val="stacked"/>
        <c:varyColors val="0"/>
        <c:ser>
          <c:idx val="0"/>
          <c:order val="0"/>
          <c:tx>
            <c:strRef>
              <c:f>Sheet1!$B$1</c:f>
              <c:strCache>
                <c:ptCount val="1"/>
                <c:pt idx="0">
                  <c:v>Trust</c:v>
                </c:pt>
              </c:strCache>
            </c:strRef>
          </c:tx>
          <c:invertIfNegative val="0"/>
          <c:cat>
            <c:numRef>
              <c:f>Sheet1!$A$2:$A$4</c:f>
              <c:numCache>
                <c:formatCode>General</c:formatCode>
                <c:ptCount val="3"/>
                <c:pt idx="0">
                  <c:v>2015</c:v>
                </c:pt>
                <c:pt idx="1">
                  <c:v>2016</c:v>
                </c:pt>
                <c:pt idx="2">
                  <c:v>2017</c:v>
                </c:pt>
              </c:numCache>
            </c:numRef>
          </c:cat>
          <c:val>
            <c:numRef>
              <c:f>Sheet1!$B$2:$B$4</c:f>
              <c:numCache>
                <c:formatCode>General</c:formatCode>
                <c:ptCount val="3"/>
                <c:pt idx="0">
                  <c:v>869.9</c:v>
                </c:pt>
                <c:pt idx="1">
                  <c:v>1007</c:v>
                </c:pt>
                <c:pt idx="2">
                  <c:v>1192.9000000000001</c:v>
                </c:pt>
              </c:numCache>
            </c:numRef>
          </c:val>
          <c:extLst xmlns:c16r2="http://schemas.microsoft.com/office/drawing/2015/06/chart">
            <c:ext xmlns:c16="http://schemas.microsoft.com/office/drawing/2014/chart" uri="{C3380CC4-5D6E-409C-BE32-E72D297353CC}">
              <c16:uniqueId val="{00000000-1119-4723-B2F4-18E07C3107FB}"/>
            </c:ext>
          </c:extLst>
        </c:ser>
        <c:ser>
          <c:idx val="1"/>
          <c:order val="1"/>
          <c:tx>
            <c:strRef>
              <c:f>Sheet1!$C$1</c:f>
              <c:strCache>
                <c:ptCount val="1"/>
                <c:pt idx="0">
                  <c:v>Non Dep Inv Prod</c:v>
                </c:pt>
              </c:strCache>
            </c:strRef>
          </c:tx>
          <c:invertIfNegative val="0"/>
          <c:cat>
            <c:numRef>
              <c:f>Sheet1!$A$2:$A$4</c:f>
              <c:numCache>
                <c:formatCode>General</c:formatCode>
                <c:ptCount val="3"/>
                <c:pt idx="0">
                  <c:v>2015</c:v>
                </c:pt>
                <c:pt idx="1">
                  <c:v>2016</c:v>
                </c:pt>
                <c:pt idx="2">
                  <c:v>2017</c:v>
                </c:pt>
              </c:numCache>
            </c:numRef>
          </c:cat>
          <c:val>
            <c:numRef>
              <c:f>Sheet1!$C$2:$C$4</c:f>
              <c:numCache>
                <c:formatCode>General</c:formatCode>
                <c:ptCount val="3"/>
                <c:pt idx="0">
                  <c:v>416.5</c:v>
                </c:pt>
                <c:pt idx="1">
                  <c:v>468.2</c:v>
                </c:pt>
                <c:pt idx="2">
                  <c:v>583.1</c:v>
                </c:pt>
              </c:numCache>
            </c:numRef>
          </c:val>
          <c:extLst xmlns:c16r2="http://schemas.microsoft.com/office/drawing/2015/06/chart">
            <c:ext xmlns:c16="http://schemas.microsoft.com/office/drawing/2014/chart" uri="{C3380CC4-5D6E-409C-BE32-E72D297353CC}">
              <c16:uniqueId val="{00000001-1119-4723-B2F4-18E07C3107FB}"/>
            </c:ext>
          </c:extLst>
        </c:ser>
        <c:dLbls>
          <c:showLegendKey val="0"/>
          <c:showVal val="0"/>
          <c:showCatName val="0"/>
          <c:showSerName val="0"/>
          <c:showPercent val="0"/>
          <c:showBubbleSize val="0"/>
        </c:dLbls>
        <c:gapWidth val="150"/>
        <c:shape val="cylinder"/>
        <c:axId val="50046976"/>
        <c:axId val="32304512"/>
        <c:axId val="0"/>
      </c:bar3DChart>
      <c:catAx>
        <c:axId val="50046976"/>
        <c:scaling>
          <c:orientation val="minMax"/>
        </c:scaling>
        <c:delete val="0"/>
        <c:axPos val="b"/>
        <c:numFmt formatCode="General" sourceLinked="1"/>
        <c:majorTickMark val="out"/>
        <c:minorTickMark val="none"/>
        <c:tickLblPos val="nextTo"/>
        <c:txPr>
          <a:bodyPr/>
          <a:lstStyle/>
          <a:p>
            <a:pPr>
              <a:defRPr>
                <a:solidFill>
                  <a:schemeClr val="bg1"/>
                </a:solidFill>
              </a:defRPr>
            </a:pPr>
            <a:endParaRPr lang="en-US"/>
          </a:p>
        </c:txPr>
        <c:crossAx val="32304512"/>
        <c:crosses val="autoZero"/>
        <c:auto val="1"/>
        <c:lblAlgn val="ctr"/>
        <c:lblOffset val="100"/>
        <c:noMultiLvlLbl val="0"/>
      </c:catAx>
      <c:valAx>
        <c:axId val="32304512"/>
        <c:scaling>
          <c:orientation val="minMax"/>
        </c:scaling>
        <c:delete val="0"/>
        <c:axPos val="l"/>
        <c:majorGridlines/>
        <c:title>
          <c:tx>
            <c:rich>
              <a:bodyPr/>
              <a:lstStyle/>
              <a:p>
                <a:pPr>
                  <a:defRPr sz="1800" b="1" i="0" u="none" strike="noStrike" baseline="0">
                    <a:solidFill>
                      <a:srgbClr val="FFFFFF"/>
                    </a:solidFill>
                    <a:latin typeface="Calibri"/>
                    <a:ea typeface="Calibri"/>
                    <a:cs typeface="Calibri"/>
                  </a:defRPr>
                </a:pPr>
                <a:r>
                  <a:rPr lang="en-US"/>
                  <a:t>Dollars In Thousands</a:t>
                </a:r>
              </a:p>
            </c:rich>
          </c:tx>
          <c:layout>
            <c:manualLayout>
              <c:xMode val="edge"/>
              <c:yMode val="edge"/>
              <c:x val="3.1677999787598804E-2"/>
              <c:y val="0.28089613798275215"/>
            </c:manualLayout>
          </c:layout>
          <c:overlay val="0"/>
        </c:title>
        <c:numFmt formatCode="General" sourceLinked="1"/>
        <c:majorTickMark val="out"/>
        <c:minorTickMark val="none"/>
        <c:tickLblPos val="nextTo"/>
        <c:txPr>
          <a:bodyPr/>
          <a:lstStyle/>
          <a:p>
            <a:pPr>
              <a:defRPr>
                <a:solidFill>
                  <a:schemeClr val="bg1"/>
                </a:solidFill>
              </a:defRPr>
            </a:pPr>
            <a:endParaRPr lang="en-US"/>
          </a:p>
        </c:txPr>
        <c:crossAx val="50046976"/>
        <c:crosses val="autoZero"/>
        <c:crossBetween val="between"/>
      </c:valAx>
      <c:spPr>
        <a:noFill/>
        <a:ln w="25402">
          <a:noFill/>
        </a:ln>
      </c:spPr>
    </c:plotArea>
    <c:legend>
      <c:legendPos val="r"/>
      <c:legendEntry>
        <c:idx val="0"/>
        <c:txPr>
          <a:bodyPr/>
          <a:lstStyle/>
          <a:p>
            <a:pPr>
              <a:defRPr>
                <a:solidFill>
                  <a:schemeClr val="bg1"/>
                </a:solidFill>
              </a:defRPr>
            </a:pPr>
            <a:endParaRPr lang="en-US"/>
          </a:p>
        </c:txPr>
      </c:legendEntry>
      <c:legendEntry>
        <c:idx val="1"/>
        <c:txPr>
          <a:bodyPr/>
          <a:lstStyle/>
          <a:p>
            <a:pPr>
              <a:defRPr>
                <a:solidFill>
                  <a:schemeClr val="bg1"/>
                </a:solidFill>
              </a:defRPr>
            </a:pPr>
            <a:endParaRPr lang="en-US"/>
          </a:p>
        </c:txPr>
      </c:legendEntry>
      <c:layout/>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3200" dirty="0" smtClean="0">
                <a:solidFill>
                  <a:schemeClr val="bg1"/>
                </a:solidFill>
              </a:rPr>
              <a:t>Assets Under </a:t>
            </a:r>
            <a:r>
              <a:rPr lang="en-US" sz="3200" dirty="0" smtClean="0">
                <a:solidFill>
                  <a:schemeClr val="bg1"/>
                </a:solidFill>
              </a:rPr>
              <a:t>Advisement</a:t>
            </a:r>
            <a:endParaRPr lang="en-US" sz="3200" dirty="0">
              <a:solidFill>
                <a:schemeClr val="bg1"/>
              </a:solidFill>
            </a:endParaRPr>
          </a:p>
        </c:rich>
      </c:tx>
      <c:layout/>
      <c:overlay val="0"/>
    </c:title>
    <c:autoTitleDeleted val="0"/>
    <c:view3D>
      <c:rotX val="0"/>
      <c:rotY val="0"/>
      <c:depthPercent val="100"/>
      <c:rAngAx val="0"/>
      <c:perspective val="30"/>
    </c:view3D>
    <c:floor>
      <c:thickness val="0"/>
    </c:floor>
    <c:sideWall>
      <c:thickness val="0"/>
    </c:sideWall>
    <c:backWall>
      <c:thickness val="0"/>
    </c:backWall>
    <c:plotArea>
      <c:layout>
        <c:manualLayout>
          <c:layoutTarget val="inner"/>
          <c:xMode val="edge"/>
          <c:yMode val="edge"/>
          <c:x val="0.19446619519782249"/>
          <c:y val="0.13695538385974432"/>
          <c:w val="0.64821655973558845"/>
          <c:h val="0.75886148428522282"/>
        </c:manualLayout>
      </c:layout>
      <c:bar3DChart>
        <c:barDir val="col"/>
        <c:grouping val="stacked"/>
        <c:varyColors val="0"/>
        <c:ser>
          <c:idx val="0"/>
          <c:order val="0"/>
          <c:tx>
            <c:strRef>
              <c:f>Sheet1!$B$1</c:f>
              <c:strCache>
                <c:ptCount val="1"/>
                <c:pt idx="0">
                  <c:v>Fiduciary</c:v>
                </c:pt>
              </c:strCache>
            </c:strRef>
          </c:tx>
          <c:invertIfNegative val="0"/>
          <c:cat>
            <c:numRef>
              <c:f>Sheet1!$A$2:$A$4</c:f>
              <c:numCache>
                <c:formatCode>General</c:formatCode>
                <c:ptCount val="3"/>
                <c:pt idx="0">
                  <c:v>2015</c:v>
                </c:pt>
                <c:pt idx="1">
                  <c:v>2016</c:v>
                </c:pt>
                <c:pt idx="2">
                  <c:v>2017</c:v>
                </c:pt>
              </c:numCache>
            </c:numRef>
          </c:cat>
          <c:val>
            <c:numRef>
              <c:f>Sheet1!$B$2:$B$4</c:f>
              <c:numCache>
                <c:formatCode>0.00</c:formatCode>
                <c:ptCount val="3"/>
                <c:pt idx="0" formatCode="0">
                  <c:v>174</c:v>
                </c:pt>
                <c:pt idx="1">
                  <c:v>188.2</c:v>
                </c:pt>
                <c:pt idx="2">
                  <c:v>202.2</c:v>
                </c:pt>
              </c:numCache>
            </c:numRef>
          </c:val>
          <c:extLst xmlns:c16r2="http://schemas.microsoft.com/office/drawing/2015/06/chart">
            <c:ext xmlns:c16="http://schemas.microsoft.com/office/drawing/2014/chart" uri="{C3380CC4-5D6E-409C-BE32-E72D297353CC}">
              <c16:uniqueId val="{00000000-9603-45F6-9214-F2907CFB272C}"/>
            </c:ext>
          </c:extLst>
        </c:ser>
        <c:ser>
          <c:idx val="1"/>
          <c:order val="1"/>
          <c:tx>
            <c:strRef>
              <c:f>Sheet1!$C$1</c:f>
              <c:strCache>
                <c:ptCount val="1"/>
                <c:pt idx="0">
                  <c:v>Custodial</c:v>
                </c:pt>
              </c:strCache>
            </c:strRef>
          </c:tx>
          <c:invertIfNegative val="0"/>
          <c:cat>
            <c:numRef>
              <c:f>Sheet1!$A$2:$A$4</c:f>
              <c:numCache>
                <c:formatCode>General</c:formatCode>
                <c:ptCount val="3"/>
                <c:pt idx="0">
                  <c:v>2015</c:v>
                </c:pt>
                <c:pt idx="1">
                  <c:v>2016</c:v>
                </c:pt>
                <c:pt idx="2">
                  <c:v>2017</c:v>
                </c:pt>
              </c:numCache>
            </c:numRef>
          </c:cat>
          <c:val>
            <c:numRef>
              <c:f>Sheet1!$C$2:$C$4</c:f>
              <c:numCache>
                <c:formatCode>0.00</c:formatCode>
                <c:ptCount val="3"/>
                <c:pt idx="0">
                  <c:v>51</c:v>
                </c:pt>
                <c:pt idx="1">
                  <c:v>104.4</c:v>
                </c:pt>
                <c:pt idx="2">
                  <c:v>152.5</c:v>
                </c:pt>
              </c:numCache>
            </c:numRef>
          </c:val>
          <c:extLst xmlns:c16r2="http://schemas.microsoft.com/office/drawing/2015/06/chart">
            <c:ext xmlns:c16="http://schemas.microsoft.com/office/drawing/2014/chart" uri="{C3380CC4-5D6E-409C-BE32-E72D297353CC}">
              <c16:uniqueId val="{00000001-9603-45F6-9214-F2907CFB272C}"/>
            </c:ext>
          </c:extLst>
        </c:ser>
        <c:dLbls>
          <c:showLegendKey val="0"/>
          <c:showVal val="0"/>
          <c:showCatName val="0"/>
          <c:showSerName val="0"/>
          <c:showPercent val="0"/>
          <c:showBubbleSize val="0"/>
        </c:dLbls>
        <c:gapWidth val="150"/>
        <c:shape val="cylinder"/>
        <c:axId val="50120192"/>
        <c:axId val="32306816"/>
        <c:axId val="0"/>
      </c:bar3DChart>
      <c:catAx>
        <c:axId val="50120192"/>
        <c:scaling>
          <c:orientation val="minMax"/>
        </c:scaling>
        <c:delete val="0"/>
        <c:axPos val="b"/>
        <c:numFmt formatCode="General" sourceLinked="1"/>
        <c:majorTickMark val="out"/>
        <c:minorTickMark val="none"/>
        <c:tickLblPos val="nextTo"/>
        <c:txPr>
          <a:bodyPr/>
          <a:lstStyle/>
          <a:p>
            <a:pPr>
              <a:defRPr>
                <a:solidFill>
                  <a:schemeClr val="bg1"/>
                </a:solidFill>
              </a:defRPr>
            </a:pPr>
            <a:endParaRPr lang="en-US"/>
          </a:p>
        </c:txPr>
        <c:crossAx val="32306816"/>
        <c:crossesAt val="0"/>
        <c:auto val="1"/>
        <c:lblAlgn val="ctr"/>
        <c:lblOffset val="100"/>
        <c:noMultiLvlLbl val="0"/>
      </c:catAx>
      <c:valAx>
        <c:axId val="32306816"/>
        <c:scaling>
          <c:orientation val="minMax"/>
          <c:max val="400"/>
        </c:scaling>
        <c:delete val="0"/>
        <c:axPos val="l"/>
        <c:majorGridlines/>
        <c:title>
          <c:tx>
            <c:rich>
              <a:bodyPr/>
              <a:lstStyle/>
              <a:p>
                <a:pPr>
                  <a:defRPr sz="1800" b="1" i="0" u="none" strike="noStrike" baseline="0">
                    <a:solidFill>
                      <a:srgbClr val="FFFFFF"/>
                    </a:solidFill>
                    <a:latin typeface="Calibri"/>
                    <a:ea typeface="Calibri"/>
                    <a:cs typeface="Calibri"/>
                  </a:defRPr>
                </a:pPr>
                <a:r>
                  <a:rPr lang="en-US"/>
                  <a:t>Dollars in Millions</a:t>
                </a:r>
              </a:p>
            </c:rich>
          </c:tx>
          <c:layout>
            <c:manualLayout>
              <c:xMode val="edge"/>
              <c:yMode val="edge"/>
              <c:x val="3.8904738063811388E-2"/>
              <c:y val="0.310043891572377"/>
            </c:manualLayout>
          </c:layout>
          <c:overlay val="0"/>
        </c:title>
        <c:numFmt formatCode="0" sourceLinked="1"/>
        <c:majorTickMark val="out"/>
        <c:minorTickMark val="none"/>
        <c:tickLblPos val="nextTo"/>
        <c:txPr>
          <a:bodyPr/>
          <a:lstStyle/>
          <a:p>
            <a:pPr>
              <a:defRPr>
                <a:solidFill>
                  <a:schemeClr val="bg1"/>
                </a:solidFill>
              </a:defRPr>
            </a:pPr>
            <a:endParaRPr lang="en-US"/>
          </a:p>
        </c:txPr>
        <c:crossAx val="50120192"/>
        <c:crosses val="autoZero"/>
        <c:crossBetween val="between"/>
      </c:valAx>
      <c:spPr>
        <a:noFill/>
        <a:ln w="25402">
          <a:noFill/>
        </a:ln>
      </c:spPr>
    </c:plotArea>
    <c:legend>
      <c:legendPos val="r"/>
      <c:layout>
        <c:manualLayout>
          <c:xMode val="edge"/>
          <c:yMode val="edge"/>
          <c:x val="0.85657166264621543"/>
          <c:y val="0.48923024327841375"/>
          <c:w val="0.14342833735378457"/>
          <c:h val="0.1444297404000971"/>
        </c:manualLayout>
      </c:layout>
      <c:overlay val="0"/>
      <c:txPr>
        <a:bodyPr/>
        <a:lstStyle/>
        <a:p>
          <a:pPr>
            <a:defRPr>
              <a:solidFill>
                <a:schemeClr val="bg1"/>
              </a:solidFill>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20.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eaLnBrk="1" fontAlgn="auto" hangingPunct="1">
              <a:spcBef>
                <a:spcPts val="0"/>
              </a:spcBef>
              <a:spcAft>
                <a:spcPts val="0"/>
              </a:spcAft>
              <a:defRPr sz="1200">
                <a:latin typeface="+mn-lt"/>
              </a:defRPr>
            </a:lvl1pPr>
          </a:lstStyle>
          <a:p>
            <a:pPr>
              <a:defRPr/>
            </a:pPr>
            <a:fld id="{7BF302FB-5660-4717-90F6-663B4F1C1286}" type="datetimeFigureOut">
              <a:rPr lang="en-US"/>
              <a:pPr>
                <a:defRPr/>
              </a:pPr>
              <a:t>5/8/2018</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eaLnBrk="1" fontAlgn="auto" hangingPunct="1">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a:latin typeface="Calibri" pitchFamily="34" charset="0"/>
              </a:defRPr>
            </a:lvl1pPr>
          </a:lstStyle>
          <a:p>
            <a:fld id="{2390018D-9F09-43EC-A703-DBF634F9C533}" type="slidenum">
              <a:rPr lang="en-US" altLang="en-US"/>
              <a:pPr/>
              <a:t>‹#›</a:t>
            </a:fld>
            <a:endParaRPr lang="en-US" altLang="en-US"/>
          </a:p>
        </p:txBody>
      </p:sp>
    </p:spTree>
    <p:extLst>
      <p:ext uri="{BB962C8B-B14F-4D97-AF65-F5344CB8AC3E}">
        <p14:creationId xmlns:p14="http://schemas.microsoft.com/office/powerpoint/2010/main" val="20199401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eaLnBrk="1" fontAlgn="auto" hangingPunct="1">
              <a:spcBef>
                <a:spcPts val="0"/>
              </a:spcBef>
              <a:spcAft>
                <a:spcPts val="0"/>
              </a:spcAft>
              <a:defRPr sz="1200">
                <a:latin typeface="+mn-lt"/>
              </a:defRPr>
            </a:lvl1pPr>
          </a:lstStyle>
          <a:p>
            <a:pPr>
              <a:defRPr/>
            </a:pPr>
            <a:fld id="{2F7AADD8-2A40-4B9C-A770-DCBC62A079C0}" type="datetimeFigureOut">
              <a:rPr lang="en-US"/>
              <a:pPr>
                <a:defRPr/>
              </a:pPr>
              <a:t>5/8/2018</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a:latin typeface="Calibri" pitchFamily="34" charset="0"/>
              </a:defRPr>
            </a:lvl1pPr>
          </a:lstStyle>
          <a:p>
            <a:fld id="{1FBF2623-516A-49BE-AFB3-BC68C65B7441}" type="slidenum">
              <a:rPr lang="en-US" altLang="en-US"/>
              <a:pPr/>
              <a:t>‹#›</a:t>
            </a:fld>
            <a:endParaRPr lang="en-US" altLang="en-US"/>
          </a:p>
        </p:txBody>
      </p:sp>
    </p:spTree>
    <p:extLst>
      <p:ext uri="{BB962C8B-B14F-4D97-AF65-F5344CB8AC3E}">
        <p14:creationId xmlns:p14="http://schemas.microsoft.com/office/powerpoint/2010/main" val="16634994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a:spcBef>
                <a:spcPct val="0"/>
              </a:spcBef>
            </a:pPr>
            <a:r>
              <a:rPr lang="en-US" altLang="en-US" dirty="0" smtClean="0"/>
              <a:t>Ladies &amp; Gentlemen - Good Afternoon</a:t>
            </a:r>
          </a:p>
          <a:p>
            <a:pPr eaLnBrk="1" hangingPunct="1">
              <a:spcBef>
                <a:spcPct val="0"/>
              </a:spcBef>
            </a:pPr>
            <a:r>
              <a:rPr lang="en-US" altLang="en-US" dirty="0" smtClean="0"/>
              <a:t>My Name </a:t>
            </a:r>
            <a:r>
              <a:rPr lang="en-US" altLang="en-US" dirty="0" err="1" smtClean="0"/>
              <a:t>ALG</a:t>
            </a:r>
            <a:r>
              <a:rPr lang="en-US" altLang="en-US" dirty="0" smtClean="0"/>
              <a:t>, and I want to Welcome you to our 2018 Annual Meeting of Shareholders of ENB Financial Corp.  This meeting will be similar in format, as we consider the required voting action, but contemporary in its content as we provide a brief overview of our operational and fiscal activities and some comments regarding the past year, 2013 and forecasting beyond.    This Corporation is the parent / HC of which the Ephrata National Bank is the wholly-owned subsidiary.  I am honored to serve as President, Chief Executive Officer and Board Chairman of both entities: ENB Financial Corp and the Bank &amp; in these capacities I will call this meeting to order.</a:t>
            </a:r>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279B5C0A-C856-442A-B3D0-67309B8007DE}" type="slidenum">
              <a:rPr lang="en-US" altLang="en-US">
                <a:latin typeface="Calibri" pitchFamily="34" charset="0"/>
              </a:rPr>
              <a:pPr/>
              <a:t>1</a:t>
            </a:fld>
            <a:endParaRPr lang="en-US" altLang="en-US">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a:lnSpc>
                <a:spcPct val="120000"/>
              </a:lnSpc>
              <a:spcBef>
                <a:spcPts val="0"/>
              </a:spcBef>
              <a:spcAft>
                <a:spcPts val="0"/>
              </a:spcAft>
              <a:defRPr/>
            </a:pPr>
            <a:r>
              <a:rPr lang="en-US" dirty="0" smtClean="0">
                <a:ea typeface="Times New Roman"/>
                <a:cs typeface="Times New Roman"/>
              </a:rPr>
              <a:t>Today we’ve invited you here:</a:t>
            </a:r>
            <a:endParaRPr lang="en-US" sz="1000" dirty="0" smtClean="0">
              <a:latin typeface="Nimrod"/>
              <a:ea typeface="Times New Roman"/>
              <a:cs typeface="Times New Roman"/>
            </a:endParaRPr>
          </a:p>
          <a:p>
            <a:pPr marL="342900" indent="-342900" eaLnBrk="1" fontAlgn="auto">
              <a:lnSpc>
                <a:spcPct val="120000"/>
              </a:lnSpc>
              <a:spcBef>
                <a:spcPts val="0"/>
              </a:spcBef>
              <a:spcAft>
                <a:spcPts val="0"/>
              </a:spcAft>
              <a:buFont typeface="Symbol"/>
              <a:buChar char=""/>
              <a:defRPr/>
            </a:pPr>
            <a:r>
              <a:rPr lang="en-US" dirty="0" smtClean="0">
                <a:ea typeface="Times New Roman"/>
                <a:cs typeface="Times New Roman"/>
              </a:rPr>
              <a:t>To conduct the business as noted on the agenda mailed to you and presented here; </a:t>
            </a:r>
            <a:endParaRPr lang="en-US" sz="1000" dirty="0" smtClean="0">
              <a:latin typeface="Nimrod"/>
              <a:ea typeface="Times New Roman"/>
              <a:cs typeface="Times New Roman"/>
            </a:endParaRPr>
          </a:p>
          <a:p>
            <a:pPr marL="342900" indent="-342900" eaLnBrk="1" fontAlgn="auto">
              <a:lnSpc>
                <a:spcPct val="120000"/>
              </a:lnSpc>
              <a:spcBef>
                <a:spcPts val="0"/>
              </a:spcBef>
              <a:spcAft>
                <a:spcPts val="0"/>
              </a:spcAft>
              <a:buFont typeface="Symbol"/>
              <a:buChar char=""/>
              <a:defRPr/>
            </a:pPr>
            <a:r>
              <a:rPr lang="en-US" dirty="0" smtClean="0">
                <a:ea typeface="Times New Roman"/>
                <a:cs typeface="Times New Roman"/>
              </a:rPr>
              <a:t>Following my remarks, we will offer our traditional Financial Overview of 2013</a:t>
            </a:r>
            <a:endParaRPr lang="en-US" sz="1000" dirty="0" smtClean="0">
              <a:latin typeface="Nimrod"/>
              <a:ea typeface="Times New Roman"/>
              <a:cs typeface="Times New Roman"/>
            </a:endParaRPr>
          </a:p>
          <a:p>
            <a:pPr marL="342900" indent="-342900" eaLnBrk="1" fontAlgn="auto">
              <a:lnSpc>
                <a:spcPct val="120000"/>
              </a:lnSpc>
              <a:spcBef>
                <a:spcPts val="0"/>
              </a:spcBef>
              <a:spcAft>
                <a:spcPts val="0"/>
              </a:spcAft>
              <a:buFont typeface="Symbol"/>
              <a:buChar char=""/>
              <a:defRPr/>
            </a:pPr>
            <a:r>
              <a:rPr lang="en-US" dirty="0" smtClean="0">
                <a:ea typeface="Times New Roman"/>
                <a:cs typeface="Times New Roman"/>
              </a:rPr>
              <a:t>We’ll take some time for Q &amp; A.   </a:t>
            </a:r>
            <a:endParaRPr lang="en-US" sz="1000" dirty="0" smtClean="0">
              <a:latin typeface="Nimrod"/>
              <a:ea typeface="Times New Roman"/>
              <a:cs typeface="Times New Roman"/>
            </a:endParaRPr>
          </a:p>
          <a:p>
            <a:pPr marL="342900" indent="-342900" eaLnBrk="1" fontAlgn="auto">
              <a:lnSpc>
                <a:spcPct val="120000"/>
              </a:lnSpc>
              <a:spcBef>
                <a:spcPts val="0"/>
              </a:spcBef>
              <a:spcAft>
                <a:spcPts val="0"/>
              </a:spcAft>
              <a:buFont typeface="Symbol"/>
              <a:buChar char=""/>
              <a:defRPr/>
            </a:pPr>
            <a:r>
              <a:rPr lang="en-US" dirty="0" smtClean="0">
                <a:ea typeface="Times New Roman"/>
                <a:cs typeface="Times New Roman"/>
              </a:rPr>
              <a:t>We’ll consider the vote results relating to our formal agenda and; </a:t>
            </a:r>
            <a:endParaRPr lang="en-US" sz="1000" dirty="0" smtClean="0">
              <a:latin typeface="Nimrod"/>
              <a:ea typeface="Times New Roman"/>
              <a:cs typeface="Times New Roman"/>
            </a:endParaRPr>
          </a:p>
          <a:p>
            <a:pPr marL="342900" indent="-342900" eaLnBrk="1" fontAlgn="auto">
              <a:lnSpc>
                <a:spcPct val="120000"/>
              </a:lnSpc>
              <a:spcBef>
                <a:spcPts val="0"/>
              </a:spcBef>
              <a:spcAft>
                <a:spcPts val="0"/>
              </a:spcAft>
              <a:buFont typeface="Symbol"/>
              <a:buChar char=""/>
              <a:defRPr/>
            </a:pPr>
            <a:r>
              <a:rPr lang="en-US" dirty="0" smtClean="0">
                <a:ea typeface="Times New Roman"/>
                <a:cs typeface="Times New Roman"/>
              </a:rPr>
              <a:t>We’ll move to adjournment.  </a:t>
            </a:r>
            <a:endParaRPr lang="en-US" sz="1000" dirty="0" smtClean="0">
              <a:latin typeface="Nimrod"/>
              <a:ea typeface="Times New Roman"/>
              <a:cs typeface="Times New Roman"/>
            </a:endParaRPr>
          </a:p>
          <a:p>
            <a:pPr eaLnBrk="1" fontAlgn="auto" hangingPunct="1">
              <a:spcBef>
                <a:spcPts val="0"/>
              </a:spcBef>
              <a:spcAft>
                <a:spcPts val="0"/>
              </a:spcAft>
              <a:defRPr/>
            </a:pPr>
            <a:endParaRPr lang="en-US" dirty="0"/>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388DFA18-164A-416B-B1A6-FF53A989B17D}" type="slidenum">
              <a:rPr lang="en-US" altLang="en-US">
                <a:latin typeface="Calibri" pitchFamily="34" charset="0"/>
              </a:rPr>
              <a:pPr/>
              <a:t>2</a:t>
            </a:fld>
            <a:endParaRPr lang="en-US" altLang="en-US">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91440" indent="-228600" eaLnBrk="1" fontAlgn="auto">
              <a:lnSpc>
                <a:spcPct val="120000"/>
              </a:lnSpc>
              <a:spcBef>
                <a:spcPts val="0"/>
              </a:spcBef>
              <a:spcAft>
                <a:spcPts val="0"/>
              </a:spcAft>
              <a:defRPr/>
            </a:pPr>
            <a:r>
              <a:rPr lang="en-US" dirty="0" smtClean="0">
                <a:ea typeface="Times New Roman"/>
                <a:cs typeface="Times New Roman"/>
              </a:rPr>
              <a:t>Introduce our Presenters &amp; participants:  </a:t>
            </a:r>
            <a:endParaRPr lang="en-US" sz="1000" dirty="0" smtClean="0">
              <a:latin typeface="Nimrod"/>
              <a:ea typeface="Times New Roman"/>
              <a:cs typeface="Times New Roman"/>
            </a:endParaRPr>
          </a:p>
          <a:p>
            <a:pPr marL="342900" indent="-342900" eaLnBrk="1" fontAlgn="auto">
              <a:lnSpc>
                <a:spcPct val="120000"/>
              </a:lnSpc>
              <a:spcBef>
                <a:spcPts val="0"/>
              </a:spcBef>
              <a:spcAft>
                <a:spcPts val="0"/>
              </a:spcAft>
              <a:buFont typeface="Symbol"/>
              <a:buChar char=""/>
              <a:defRPr/>
            </a:pPr>
            <a:r>
              <a:rPr lang="en-US" dirty="0" smtClean="0">
                <a:ea typeface="Times New Roman"/>
                <a:cs typeface="Times New Roman"/>
              </a:rPr>
              <a:t>Paul W Wenger, VP / Secretary of ENB Financial Corp &amp; SR VP &amp; Cashier of the Bank, </a:t>
            </a:r>
            <a:endParaRPr lang="en-US" sz="1000" dirty="0" smtClean="0">
              <a:latin typeface="Nimrod"/>
              <a:ea typeface="Times New Roman"/>
              <a:cs typeface="Times New Roman"/>
            </a:endParaRPr>
          </a:p>
          <a:p>
            <a:pPr marL="342900" indent="-342900" eaLnBrk="1" fontAlgn="auto">
              <a:lnSpc>
                <a:spcPct val="120000"/>
              </a:lnSpc>
              <a:spcBef>
                <a:spcPts val="0"/>
              </a:spcBef>
              <a:spcAft>
                <a:spcPts val="0"/>
              </a:spcAft>
              <a:buFont typeface="Symbol"/>
              <a:buChar char=""/>
              <a:defRPr/>
            </a:pPr>
            <a:r>
              <a:rPr lang="en-US" dirty="0" smtClean="0">
                <a:ea typeface="Times New Roman"/>
                <a:cs typeface="Times New Roman"/>
              </a:rPr>
              <a:t>Scott Lied, Treasurer of ENB Financial Corp &amp; </a:t>
            </a:r>
            <a:r>
              <a:rPr lang="en-US" dirty="0" err="1" smtClean="0">
                <a:ea typeface="Times New Roman"/>
                <a:cs typeface="Times New Roman"/>
              </a:rPr>
              <a:t>Sr</a:t>
            </a:r>
            <a:r>
              <a:rPr lang="en-US" dirty="0" smtClean="0">
                <a:ea typeface="Times New Roman"/>
                <a:cs typeface="Times New Roman"/>
              </a:rPr>
              <a:t> VP &amp;  CFO of the bank, </a:t>
            </a:r>
            <a:endParaRPr lang="en-US" sz="1000" dirty="0" smtClean="0">
              <a:latin typeface="Nimrod"/>
              <a:ea typeface="Times New Roman"/>
              <a:cs typeface="Times New Roman"/>
            </a:endParaRPr>
          </a:p>
          <a:p>
            <a:pPr marL="342900" indent="-342900" eaLnBrk="1" fontAlgn="auto">
              <a:lnSpc>
                <a:spcPct val="120000"/>
              </a:lnSpc>
              <a:spcBef>
                <a:spcPts val="0"/>
              </a:spcBef>
              <a:spcAft>
                <a:spcPts val="0"/>
              </a:spcAft>
              <a:buFont typeface="Symbol"/>
              <a:buChar char=""/>
              <a:defRPr/>
            </a:pPr>
            <a:r>
              <a:rPr lang="en-US" dirty="0" smtClean="0">
                <a:ea typeface="Times New Roman"/>
                <a:cs typeface="Times New Roman"/>
              </a:rPr>
              <a:t>Barb Palm – Executive Assistant to record the discussion and actions of our meeting today and </a:t>
            </a:r>
            <a:endParaRPr lang="en-US" sz="1000" dirty="0" smtClean="0">
              <a:latin typeface="Nimrod"/>
              <a:ea typeface="Times New Roman"/>
              <a:cs typeface="Times New Roman"/>
            </a:endParaRPr>
          </a:p>
          <a:p>
            <a:pPr marL="342900" indent="-342900" eaLnBrk="1" fontAlgn="auto">
              <a:lnSpc>
                <a:spcPct val="120000"/>
              </a:lnSpc>
              <a:spcBef>
                <a:spcPts val="0"/>
              </a:spcBef>
              <a:spcAft>
                <a:spcPts val="0"/>
              </a:spcAft>
              <a:buFont typeface="Symbol"/>
              <a:buChar char=""/>
              <a:defRPr/>
            </a:pPr>
            <a:r>
              <a:rPr lang="en-US" dirty="0" smtClean="0">
                <a:ea typeface="Times New Roman"/>
                <a:cs typeface="Times New Roman"/>
              </a:rPr>
              <a:t>Debbie Kerchner – Marketing Specialist-has providing Technical Assistance in building and today projecting these visual aids.</a:t>
            </a:r>
            <a:endParaRPr lang="en-US" sz="1000" dirty="0" smtClean="0">
              <a:latin typeface="Nimrod"/>
              <a:ea typeface="Times New Roman"/>
              <a:cs typeface="Times New Roman"/>
            </a:endParaRPr>
          </a:p>
          <a:p>
            <a:pPr marL="457200" eaLnBrk="1" fontAlgn="auto">
              <a:lnSpc>
                <a:spcPct val="120000"/>
              </a:lnSpc>
              <a:spcBef>
                <a:spcPts val="0"/>
              </a:spcBef>
              <a:spcAft>
                <a:spcPts val="0"/>
              </a:spcAft>
              <a:defRPr/>
            </a:pPr>
            <a:r>
              <a:rPr lang="en-US" dirty="0" smtClean="0">
                <a:ea typeface="Times New Roman"/>
                <a:cs typeface="Times New Roman"/>
              </a:rPr>
              <a:t> </a:t>
            </a:r>
            <a:endParaRPr lang="en-US" sz="1000" dirty="0" smtClean="0">
              <a:latin typeface="Nimrod"/>
              <a:ea typeface="Times New Roman"/>
              <a:cs typeface="Times New Roman"/>
            </a:endParaRPr>
          </a:p>
          <a:p>
            <a:pPr eaLnBrk="1" fontAlgn="auto">
              <a:lnSpc>
                <a:spcPct val="120000"/>
              </a:lnSpc>
              <a:spcBef>
                <a:spcPts val="0"/>
              </a:spcBef>
              <a:spcAft>
                <a:spcPts val="0"/>
              </a:spcAft>
              <a:defRPr/>
            </a:pPr>
            <a:r>
              <a:rPr lang="en-US" u="sng" dirty="0" smtClean="0">
                <a:ea typeface="Times New Roman"/>
                <a:cs typeface="Times New Roman"/>
              </a:rPr>
              <a:t>1st order of business</a:t>
            </a:r>
            <a:r>
              <a:rPr lang="en-US" dirty="0" smtClean="0">
                <a:ea typeface="Times New Roman"/>
                <a:cs typeface="Times New Roman"/>
              </a:rPr>
              <a:t> will be to entertain a Motion to waive the reading of Minutes of the meeting of shareholders 2013 and to approve such minutes…Motion…Second… Support the motion?  “I”; opposed?</a:t>
            </a:r>
            <a:endParaRPr lang="en-US" sz="1000" dirty="0" smtClean="0">
              <a:latin typeface="Nimrod"/>
              <a:ea typeface="Times New Roman"/>
              <a:cs typeface="Times New Roman"/>
            </a:endParaRPr>
          </a:p>
          <a:p>
            <a:pPr eaLnBrk="1" fontAlgn="auto">
              <a:lnSpc>
                <a:spcPct val="120000"/>
              </a:lnSpc>
              <a:spcBef>
                <a:spcPts val="0"/>
              </a:spcBef>
              <a:spcAft>
                <a:spcPts val="0"/>
              </a:spcAft>
              <a:defRPr/>
            </a:pPr>
            <a:r>
              <a:rPr lang="en-US" dirty="0" smtClean="0">
                <a:ea typeface="Times New Roman"/>
                <a:cs typeface="Times New Roman"/>
              </a:rPr>
              <a:t> </a:t>
            </a:r>
            <a:endParaRPr lang="en-US" sz="1000" dirty="0" smtClean="0">
              <a:latin typeface="Nimrod"/>
              <a:ea typeface="Times New Roman"/>
              <a:cs typeface="Times New Roman"/>
            </a:endParaRPr>
          </a:p>
          <a:p>
            <a:pPr eaLnBrk="1" fontAlgn="auto">
              <a:lnSpc>
                <a:spcPct val="120000"/>
              </a:lnSpc>
              <a:spcBef>
                <a:spcPts val="0"/>
              </a:spcBef>
              <a:spcAft>
                <a:spcPts val="0"/>
              </a:spcAft>
              <a:defRPr/>
            </a:pPr>
            <a:r>
              <a:rPr lang="en-US" u="sng" dirty="0" smtClean="0">
                <a:ea typeface="Times New Roman"/>
                <a:cs typeface="Times New Roman"/>
              </a:rPr>
              <a:t>To set the meeting context:  </a:t>
            </a:r>
            <a:r>
              <a:rPr lang="en-US" dirty="0" smtClean="0">
                <a:ea typeface="Times New Roman"/>
                <a:cs typeface="Times New Roman"/>
              </a:rPr>
              <a:t>On </a:t>
            </a:r>
            <a:r>
              <a:rPr lang="en-US" u="sng" dirty="0" smtClean="0">
                <a:ea typeface="Times New Roman"/>
                <a:cs typeface="Times New Roman"/>
              </a:rPr>
              <a:t>Jan 15</a:t>
            </a:r>
            <a:r>
              <a:rPr lang="en-US" u="sng" baseline="30000" dirty="0" smtClean="0">
                <a:ea typeface="Times New Roman"/>
                <a:cs typeface="Times New Roman"/>
              </a:rPr>
              <a:t>th</a:t>
            </a:r>
            <a:r>
              <a:rPr lang="en-US" b="1" u="sng" dirty="0" smtClean="0">
                <a:ea typeface="Times New Roman"/>
                <a:cs typeface="Times New Roman"/>
              </a:rPr>
              <a:t>, </a:t>
            </a:r>
            <a:r>
              <a:rPr lang="en-US" dirty="0" smtClean="0">
                <a:ea typeface="Times New Roman"/>
                <a:cs typeface="Times New Roman"/>
              </a:rPr>
              <a:t> 2014 our BOD adopted a resolution to support the agenda set forth in a mailing dated Apr 4</a:t>
            </a:r>
            <a:r>
              <a:rPr lang="en-US" baseline="30000" dirty="0" smtClean="0">
                <a:ea typeface="Times New Roman"/>
                <a:cs typeface="Times New Roman"/>
              </a:rPr>
              <a:t>th</a:t>
            </a:r>
            <a:r>
              <a:rPr lang="en-US" dirty="0" smtClean="0">
                <a:ea typeface="Times New Roman"/>
                <a:cs typeface="Times New Roman"/>
              </a:rPr>
              <a:t> 2014.  Today we have met to </a:t>
            </a:r>
            <a:r>
              <a:rPr lang="en-US" u="sng" dirty="0" smtClean="0">
                <a:ea typeface="Times New Roman"/>
                <a:cs typeface="Times New Roman"/>
              </a:rPr>
              <a:t>certify</a:t>
            </a:r>
            <a:r>
              <a:rPr lang="en-US" dirty="0" smtClean="0">
                <a:ea typeface="Times New Roman"/>
                <a:cs typeface="Times New Roman"/>
              </a:rPr>
              <a:t> the voting activity for the items noted in the Notice of Annual Meeting &amp; Proxy Statement and the 2</a:t>
            </a:r>
            <a:r>
              <a:rPr lang="en-US" baseline="30000" dirty="0" smtClean="0">
                <a:ea typeface="Times New Roman"/>
                <a:cs typeface="Times New Roman"/>
              </a:rPr>
              <a:t>nd</a:t>
            </a:r>
            <a:r>
              <a:rPr lang="en-US" dirty="0" smtClean="0">
                <a:ea typeface="Times New Roman"/>
                <a:cs typeface="Times New Roman"/>
              </a:rPr>
              <a:t> </a:t>
            </a:r>
            <a:r>
              <a:rPr lang="en-US" u="sng" dirty="0" smtClean="0">
                <a:ea typeface="Times New Roman"/>
                <a:cs typeface="Times New Roman"/>
              </a:rPr>
              <a:t>order of business</a:t>
            </a:r>
            <a:r>
              <a:rPr lang="en-US" dirty="0" smtClean="0">
                <a:ea typeface="Times New Roman"/>
                <a:cs typeface="Times New Roman"/>
              </a:rPr>
              <a:t> will be to ask Paul W. Wenger to:</a:t>
            </a:r>
            <a:endParaRPr lang="en-US" sz="1000" dirty="0" smtClean="0">
              <a:latin typeface="Nimrod"/>
              <a:ea typeface="Times New Roman"/>
              <a:cs typeface="Times New Roman"/>
            </a:endParaRPr>
          </a:p>
          <a:p>
            <a:pPr marL="342900" indent="-342900" eaLnBrk="1" fontAlgn="auto">
              <a:lnSpc>
                <a:spcPct val="120000"/>
              </a:lnSpc>
              <a:spcBef>
                <a:spcPts val="0"/>
              </a:spcBef>
              <a:spcAft>
                <a:spcPts val="0"/>
              </a:spcAft>
              <a:buFont typeface="Symbol"/>
              <a:buChar char=""/>
              <a:defRPr/>
            </a:pPr>
            <a:r>
              <a:rPr lang="en-US" dirty="0" smtClean="0">
                <a:ea typeface="Times New Roman"/>
                <a:cs typeface="Times New Roman"/>
              </a:rPr>
              <a:t>Read Notice of Meeting,			</a:t>
            </a:r>
            <a:endParaRPr lang="en-US" sz="1000" dirty="0" smtClean="0">
              <a:latin typeface="Nimrod"/>
              <a:ea typeface="Times New Roman"/>
              <a:cs typeface="Times New Roman"/>
            </a:endParaRPr>
          </a:p>
          <a:p>
            <a:pPr marL="342900" indent="-342900" eaLnBrk="1" fontAlgn="auto">
              <a:lnSpc>
                <a:spcPct val="120000"/>
              </a:lnSpc>
              <a:spcBef>
                <a:spcPts val="0"/>
              </a:spcBef>
              <a:spcAft>
                <a:spcPts val="0"/>
              </a:spcAft>
              <a:buFont typeface="Symbol"/>
              <a:buChar char=""/>
              <a:defRPr/>
            </a:pPr>
            <a:r>
              <a:rPr lang="en-US" dirty="0" smtClean="0">
                <a:ea typeface="Times New Roman"/>
                <a:cs typeface="Times New Roman"/>
              </a:rPr>
              <a:t>Present the Affidavit of Mailing, and to</a:t>
            </a:r>
            <a:endParaRPr lang="en-US" sz="1000" dirty="0" smtClean="0">
              <a:latin typeface="Nimrod"/>
              <a:ea typeface="Times New Roman"/>
              <a:cs typeface="Times New Roman"/>
            </a:endParaRPr>
          </a:p>
          <a:p>
            <a:pPr marL="342900" indent="-342900" eaLnBrk="1" fontAlgn="auto">
              <a:lnSpc>
                <a:spcPct val="120000"/>
              </a:lnSpc>
              <a:spcBef>
                <a:spcPts val="0"/>
              </a:spcBef>
              <a:spcAft>
                <a:spcPts val="0"/>
              </a:spcAft>
              <a:buFont typeface="Symbol"/>
              <a:buChar char=""/>
              <a:defRPr/>
            </a:pPr>
            <a:r>
              <a:rPr lang="en-US" dirty="0" smtClean="0">
                <a:ea typeface="Times New Roman"/>
                <a:cs typeface="Times New Roman"/>
              </a:rPr>
              <a:t>Ascertain whether we have a Quorum</a:t>
            </a:r>
            <a:endParaRPr lang="en-US" sz="1000" dirty="0" smtClean="0">
              <a:latin typeface="Nimrod"/>
              <a:ea typeface="Times New Roman"/>
              <a:cs typeface="Times New Roman"/>
            </a:endParaRPr>
          </a:p>
          <a:p>
            <a:pPr marL="1371600" indent="-1371600" eaLnBrk="1" fontAlgn="auto">
              <a:lnSpc>
                <a:spcPct val="120000"/>
              </a:lnSpc>
              <a:spcBef>
                <a:spcPts val="0"/>
              </a:spcBef>
              <a:spcAft>
                <a:spcPts val="0"/>
              </a:spcAft>
              <a:defRPr/>
            </a:pPr>
            <a:r>
              <a:rPr lang="en-US" b="1" dirty="0" smtClean="0">
                <a:ea typeface="Times New Roman"/>
                <a:cs typeface="Times New Roman"/>
              </a:rPr>
              <a:t>Paul…</a:t>
            </a:r>
            <a:endParaRPr lang="en-US" sz="1000" dirty="0" smtClean="0">
              <a:latin typeface="Nimrod"/>
              <a:ea typeface="Times New Roman"/>
              <a:cs typeface="Times New Roman"/>
            </a:endParaRPr>
          </a:p>
          <a:p>
            <a:pPr eaLnBrk="1" fontAlgn="auto" hangingPunct="1">
              <a:spcBef>
                <a:spcPts val="0"/>
              </a:spcBef>
              <a:spcAft>
                <a:spcPts val="0"/>
              </a:spcAft>
              <a:defRPr/>
            </a:pPr>
            <a:endParaRPr lang="en-US" dirty="0"/>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4FF45565-875F-4B0C-B49B-51B133FD9AAE}" type="slidenum">
              <a:rPr lang="en-US" altLang="en-US">
                <a:latin typeface="Calibri" pitchFamily="34" charset="0"/>
              </a:rPr>
              <a:pPr/>
              <a:t>3</a:t>
            </a:fld>
            <a:endParaRPr lang="en-US" altLang="en-US">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1371600" indent="-1371600" eaLnBrk="1" fontAlgn="auto">
              <a:lnSpc>
                <a:spcPct val="120000"/>
              </a:lnSpc>
              <a:spcBef>
                <a:spcPts val="0"/>
              </a:spcBef>
              <a:spcAft>
                <a:spcPts val="0"/>
              </a:spcAft>
              <a:defRPr/>
            </a:pPr>
            <a:r>
              <a:rPr lang="en-US" b="1" dirty="0" smtClean="0">
                <a:ea typeface="Times New Roman"/>
                <a:cs typeface="Times New Roman"/>
              </a:rPr>
              <a:t>Paul…</a:t>
            </a:r>
            <a:endParaRPr lang="en-US" sz="1000" dirty="0" smtClean="0">
              <a:latin typeface="Nimrod"/>
              <a:ea typeface="Times New Roman"/>
              <a:cs typeface="Times New Roman"/>
            </a:endParaRPr>
          </a:p>
          <a:p>
            <a:pPr marL="1371600" indent="-1371600" eaLnBrk="1" fontAlgn="auto">
              <a:lnSpc>
                <a:spcPct val="120000"/>
              </a:lnSpc>
              <a:spcBef>
                <a:spcPts val="0"/>
              </a:spcBef>
              <a:spcAft>
                <a:spcPts val="0"/>
              </a:spcAft>
              <a:defRPr/>
            </a:pPr>
            <a:r>
              <a:rPr lang="en-US" b="1" dirty="0" smtClean="0">
                <a:solidFill>
                  <a:srgbClr val="FF0000"/>
                </a:solidFill>
                <a:ea typeface="Times New Roman"/>
                <a:cs typeface="Times New Roman"/>
              </a:rPr>
              <a:t>(MEETING CERTIFICATION)</a:t>
            </a:r>
            <a:endParaRPr lang="en-US" sz="1000" dirty="0" smtClean="0">
              <a:latin typeface="Nimrod"/>
              <a:ea typeface="Times New Roman"/>
              <a:cs typeface="Times New Roman"/>
            </a:endParaRPr>
          </a:p>
          <a:p>
            <a:pPr eaLnBrk="1" fontAlgn="auto" hangingPunct="1">
              <a:spcBef>
                <a:spcPts val="0"/>
              </a:spcBef>
              <a:spcAft>
                <a:spcPts val="0"/>
              </a:spcAft>
              <a:defRPr/>
            </a:pPr>
            <a:r>
              <a:rPr lang="en-US" dirty="0" smtClean="0">
                <a:ea typeface="Times New Roman"/>
              </a:rPr>
              <a:t>Good afternoon. I would like to announce that, on or about April 4, 2014, a Notice of this Annual Meeting of Shareholders of ENB Financial Corp was sent to shareholders of record on March 7, 2014, and that an Affidavit of Mailing executed by the Corporation’s Stock Transfer Agent, Registrar and Transfer Co., and notarized by a Notary Public in and for the State of New Jersey has been placed in the corporation’s minute book, affirming the mailing of the Notice and the associated proxy materials.</a:t>
            </a:r>
            <a:endParaRPr lang="en-US" sz="1000" dirty="0" smtClean="0">
              <a:latin typeface="Times New Roman"/>
              <a:ea typeface="Times New Roman"/>
            </a:endParaRPr>
          </a:p>
          <a:p>
            <a:pPr eaLnBrk="1" fontAlgn="auto" hangingPunct="1">
              <a:spcBef>
                <a:spcPts val="0"/>
              </a:spcBef>
              <a:spcAft>
                <a:spcPts val="0"/>
              </a:spcAft>
              <a:defRPr/>
            </a:pPr>
            <a:r>
              <a:rPr lang="en-US" dirty="0" smtClean="0">
                <a:ea typeface="Times New Roman"/>
              </a:rPr>
              <a:t> </a:t>
            </a:r>
            <a:endParaRPr lang="en-US" sz="1000" dirty="0" smtClean="0">
              <a:latin typeface="Times New Roman"/>
              <a:ea typeface="Times New Roman"/>
            </a:endParaRPr>
          </a:p>
          <a:p>
            <a:pPr eaLnBrk="1" fontAlgn="auto" hangingPunct="1">
              <a:spcBef>
                <a:spcPts val="0"/>
              </a:spcBef>
              <a:spcAft>
                <a:spcPts val="0"/>
              </a:spcAft>
              <a:defRPr/>
            </a:pPr>
            <a:r>
              <a:rPr lang="en-US" dirty="0" smtClean="0">
                <a:ea typeface="Times New Roman"/>
              </a:rPr>
              <a:t>Also, according to Section 3.1 of the Corporation’s By-Laws, a majority of the outstanding shares of common stock must be represented today by votes, either in person or by proxy, to constitute a quorum for the purpose of conducting business. I can report that we have a quorum with at least </a:t>
            </a:r>
            <a:r>
              <a:rPr lang="en-US" u="sng" dirty="0" smtClean="0">
                <a:ea typeface="Times New Roman"/>
              </a:rPr>
              <a:t>69.7</a:t>
            </a:r>
            <a:r>
              <a:rPr lang="en-US" b="1" u="sng" dirty="0" smtClean="0">
                <a:ea typeface="Times New Roman"/>
              </a:rPr>
              <a:t>%</a:t>
            </a:r>
            <a:r>
              <a:rPr lang="en-US" dirty="0" smtClean="0">
                <a:ea typeface="Times New Roman"/>
              </a:rPr>
              <a:t> of the outstanding shares of ENB Financial Corp represented for this 2014 Annual Meeting of Shareholders. </a:t>
            </a:r>
            <a:endParaRPr lang="en-US" sz="1000" dirty="0" smtClean="0">
              <a:latin typeface="Times New Roman"/>
              <a:ea typeface="Times New Roman"/>
            </a:endParaRPr>
          </a:p>
          <a:p>
            <a:pPr marL="114300" eaLnBrk="1" fontAlgn="auto">
              <a:lnSpc>
                <a:spcPct val="120000"/>
              </a:lnSpc>
              <a:spcBef>
                <a:spcPts val="0"/>
              </a:spcBef>
              <a:spcAft>
                <a:spcPts val="0"/>
              </a:spcAft>
              <a:defRPr/>
            </a:pPr>
            <a:r>
              <a:rPr lang="en-US" dirty="0" smtClean="0">
                <a:ea typeface="Times New Roman"/>
                <a:cs typeface="Times New Roman"/>
              </a:rPr>
              <a:t> </a:t>
            </a:r>
            <a:endParaRPr lang="en-US" sz="1000" dirty="0" smtClean="0">
              <a:latin typeface="Nimrod"/>
              <a:ea typeface="Times New Roman"/>
              <a:cs typeface="Times New Roman"/>
            </a:endParaRPr>
          </a:p>
          <a:p>
            <a:pPr eaLnBrk="1" fontAlgn="auto">
              <a:lnSpc>
                <a:spcPct val="120000"/>
              </a:lnSpc>
              <a:spcBef>
                <a:spcPts val="0"/>
              </a:spcBef>
              <a:spcAft>
                <a:spcPts val="0"/>
              </a:spcAft>
              <a:defRPr/>
            </a:pPr>
            <a:r>
              <a:rPr lang="en-US" b="1" dirty="0" smtClean="0">
                <a:ea typeface="Times New Roman"/>
                <a:cs typeface="Times New Roman"/>
              </a:rPr>
              <a:t>Aaron…</a:t>
            </a:r>
            <a:endParaRPr lang="en-US" sz="1000" dirty="0" smtClean="0">
              <a:latin typeface="Nimrod"/>
              <a:ea typeface="Times New Roman"/>
              <a:cs typeface="Times New Roman"/>
            </a:endParaRPr>
          </a:p>
          <a:p>
            <a:pPr eaLnBrk="1" fontAlgn="auto">
              <a:lnSpc>
                <a:spcPct val="120000"/>
              </a:lnSpc>
              <a:spcBef>
                <a:spcPts val="0"/>
              </a:spcBef>
              <a:spcAft>
                <a:spcPts val="0"/>
              </a:spcAft>
              <a:defRPr/>
            </a:pPr>
            <a:r>
              <a:rPr lang="en-US" dirty="0" smtClean="0">
                <a:ea typeface="Times New Roman"/>
                <a:cs typeface="Times New Roman"/>
              </a:rPr>
              <a:t>You’ve heard the Meeting Certification from Paul and he will file this </a:t>
            </a:r>
            <a:r>
              <a:rPr lang="en-US" u="sng" dirty="0" smtClean="0">
                <a:ea typeface="Times New Roman"/>
                <a:cs typeface="Times New Roman"/>
              </a:rPr>
              <a:t>Meeting</a:t>
            </a:r>
            <a:r>
              <a:rPr lang="en-US" dirty="0" smtClean="0">
                <a:ea typeface="Times New Roman"/>
                <a:cs typeface="Times New Roman"/>
              </a:rPr>
              <a:t> </a:t>
            </a:r>
            <a:r>
              <a:rPr lang="en-US" u="sng" dirty="0" smtClean="0">
                <a:ea typeface="Times New Roman"/>
                <a:cs typeface="Times New Roman"/>
              </a:rPr>
              <a:t>Notice</a:t>
            </a:r>
            <a:r>
              <a:rPr lang="en-US" dirty="0" smtClean="0">
                <a:ea typeface="Times New Roman"/>
                <a:cs typeface="Times New Roman"/>
              </a:rPr>
              <a:t> and the </a:t>
            </a:r>
            <a:r>
              <a:rPr lang="en-US" u="sng" dirty="0" smtClean="0">
                <a:ea typeface="Times New Roman"/>
                <a:cs typeface="Times New Roman"/>
              </a:rPr>
              <a:t>Affidavit of mailing</a:t>
            </a:r>
            <a:r>
              <a:rPr lang="en-US" dirty="0" smtClean="0">
                <a:ea typeface="Times New Roman"/>
                <a:cs typeface="Times New Roman"/>
              </a:rPr>
              <a:t> with the </a:t>
            </a:r>
            <a:r>
              <a:rPr lang="en-US" u="sng" dirty="0" smtClean="0">
                <a:ea typeface="Times New Roman"/>
                <a:cs typeface="Times New Roman"/>
              </a:rPr>
              <a:t>Minutes</a:t>
            </a:r>
            <a:r>
              <a:rPr lang="en-US" dirty="0" smtClean="0">
                <a:ea typeface="Times New Roman"/>
                <a:cs typeface="Times New Roman"/>
              </a:rPr>
              <a:t> of this meeting and with the </a:t>
            </a:r>
            <a:r>
              <a:rPr lang="en-US" u="sng" dirty="0" smtClean="0">
                <a:ea typeface="Times New Roman"/>
                <a:cs typeface="Times New Roman"/>
              </a:rPr>
              <a:t>presence of a quorum</a:t>
            </a:r>
            <a:r>
              <a:rPr lang="en-US" dirty="0" smtClean="0">
                <a:ea typeface="Times New Roman"/>
                <a:cs typeface="Times New Roman"/>
              </a:rPr>
              <a:t>, we can/will officially conduct the business at hand.</a:t>
            </a:r>
            <a:endParaRPr lang="en-US" sz="1000" dirty="0" smtClean="0">
              <a:latin typeface="Nimrod"/>
              <a:ea typeface="Times New Roman"/>
              <a:cs typeface="Times New Roman"/>
            </a:endParaRPr>
          </a:p>
          <a:p>
            <a:pPr eaLnBrk="1" fontAlgn="auto" hangingPunct="1">
              <a:spcBef>
                <a:spcPts val="0"/>
              </a:spcBef>
              <a:spcAft>
                <a:spcPts val="0"/>
              </a:spcAft>
              <a:defRPr/>
            </a:pPr>
            <a:endParaRPr lang="en-US" dirty="0"/>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BF06DF1E-E772-42AB-B9F5-64DE18DBC7E0}" type="slidenum">
              <a:rPr lang="en-US" altLang="en-US">
                <a:latin typeface="Calibri" pitchFamily="34" charset="0"/>
              </a:rPr>
              <a:pPr/>
              <a:t>4</a:t>
            </a:fld>
            <a:endParaRPr lang="en-US" altLang="en-US">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smtClean="0">
                <a:solidFill>
                  <a:srgbClr val="FF0000"/>
                </a:solidFill>
                <a:cs typeface="Times New Roman" pitchFamily="18" charset="0"/>
              </a:rPr>
              <a:t>(VOTING PROCESS 2)</a:t>
            </a:r>
            <a:endParaRPr lang="en-US" altLang="en-US" sz="1000" smtClean="0">
              <a:latin typeface="Times New Roman" pitchFamily="18" charset="0"/>
              <a:cs typeface="Times New Roman" pitchFamily="18" charset="0"/>
            </a:endParaRPr>
          </a:p>
          <a:p>
            <a:pPr eaLnBrk="1" hangingPunct="1">
              <a:spcBef>
                <a:spcPct val="0"/>
              </a:spcBef>
            </a:pPr>
            <a:r>
              <a:rPr lang="en-US" altLang="en-US" smtClean="0">
                <a:cs typeface="Times New Roman" pitchFamily="18" charset="0"/>
              </a:rPr>
              <a:t>Appointed as Proxy holders are: </a:t>
            </a:r>
            <a:r>
              <a:rPr lang="en-US" altLang="en-US" u="sng" smtClean="0">
                <a:cs typeface="Times New Roman" pitchFamily="18" charset="0"/>
              </a:rPr>
              <a:t>Janice S. Eaby</a:t>
            </a:r>
            <a:r>
              <a:rPr lang="en-US" altLang="en-US" smtClean="0">
                <a:cs typeface="Times New Roman" pitchFamily="18" charset="0"/>
              </a:rPr>
              <a:t>, and </a:t>
            </a:r>
            <a:r>
              <a:rPr lang="en-US" altLang="en-US" u="sng" smtClean="0">
                <a:cs typeface="Times New Roman" pitchFamily="18" charset="0"/>
              </a:rPr>
              <a:t>John H. Shuey</a:t>
            </a:r>
            <a:endParaRPr lang="en-US" altLang="en-US" sz="1000" smtClean="0">
              <a:latin typeface="Times New Roman" pitchFamily="18" charset="0"/>
              <a:cs typeface="Times New Roman" pitchFamily="18" charset="0"/>
            </a:endParaRPr>
          </a:p>
          <a:p>
            <a:pPr eaLnBrk="1" hangingPunct="1">
              <a:spcBef>
                <a:spcPct val="0"/>
              </a:spcBef>
            </a:pPr>
            <a:r>
              <a:rPr lang="en-US" altLang="en-US" smtClean="0">
                <a:cs typeface="Times New Roman" pitchFamily="18" charset="0"/>
              </a:rPr>
              <a:t>Elected by the board of directors in accordance with the Bylaws of the Corporation and duly sworn in and serving as Judges of Election are:    </a:t>
            </a:r>
            <a:r>
              <a:rPr lang="en-US" altLang="en-US" u="sng" smtClean="0">
                <a:cs typeface="Times New Roman" pitchFamily="18" charset="0"/>
              </a:rPr>
              <a:t>Richard H. Binner</a:t>
            </a:r>
            <a:r>
              <a:rPr lang="en-US" altLang="en-US" smtClean="0">
                <a:cs typeface="Times New Roman" pitchFamily="18" charset="0"/>
              </a:rPr>
              <a:t>,  </a:t>
            </a:r>
            <a:r>
              <a:rPr lang="en-US" altLang="en-US" u="sng" smtClean="0">
                <a:cs typeface="Times New Roman" pitchFamily="18" charset="0"/>
              </a:rPr>
              <a:t>Roger S. Kline</a:t>
            </a:r>
            <a:r>
              <a:rPr lang="en-US" altLang="en-US" smtClean="0">
                <a:cs typeface="Times New Roman" pitchFamily="18" charset="0"/>
              </a:rPr>
              <a:t>, and  </a:t>
            </a:r>
            <a:r>
              <a:rPr lang="en-US" altLang="en-US" u="sng" smtClean="0">
                <a:cs typeface="Times New Roman" pitchFamily="18" charset="0"/>
              </a:rPr>
              <a:t>William M. Rohrbach</a:t>
            </a:r>
            <a:endParaRPr lang="en-US" altLang="en-US" sz="1000" smtClean="0">
              <a:latin typeface="Times New Roman" pitchFamily="18" charset="0"/>
              <a:cs typeface="Times New Roman" pitchFamily="18" charset="0"/>
            </a:endParaRPr>
          </a:p>
          <a:p>
            <a:pPr eaLnBrk="1" hangingPunct="1">
              <a:spcBef>
                <a:spcPct val="0"/>
              </a:spcBef>
            </a:pPr>
            <a:r>
              <a:rPr lang="en-US" altLang="en-US" smtClean="0">
                <a:cs typeface="Times New Roman" pitchFamily="18" charset="0"/>
              </a:rPr>
              <a:t> </a:t>
            </a:r>
            <a:endParaRPr lang="en-US" altLang="en-US" sz="1000" smtClean="0">
              <a:latin typeface="Times New Roman" pitchFamily="18" charset="0"/>
              <a:cs typeface="Times New Roman" pitchFamily="18" charset="0"/>
            </a:endParaRPr>
          </a:p>
          <a:p>
            <a:pPr eaLnBrk="1" hangingPunct="1">
              <a:spcBef>
                <a:spcPct val="0"/>
              </a:spcBef>
            </a:pPr>
            <a:r>
              <a:rPr lang="en-US" altLang="en-US" smtClean="0">
                <a:cs typeface="Times New Roman" pitchFamily="18" charset="0"/>
              </a:rPr>
              <a:t>I want to thank them for their work at today’s meeting.</a:t>
            </a:r>
            <a:endParaRPr lang="en-US" altLang="en-US" sz="1000" smtClean="0">
              <a:latin typeface="Times New Roman" pitchFamily="18" charset="0"/>
              <a:cs typeface="Times New Roman" pitchFamily="18" charset="0"/>
            </a:endParaRPr>
          </a:p>
          <a:p>
            <a:pPr eaLnBrk="1" hangingPunct="1">
              <a:spcBef>
                <a:spcPct val="0"/>
              </a:spcBef>
            </a:pPr>
            <a:r>
              <a:rPr lang="en-US" altLang="en-US" smtClean="0">
                <a:cs typeface="Times New Roman" pitchFamily="18" charset="0"/>
              </a:rPr>
              <a:t> </a:t>
            </a:r>
            <a:endParaRPr lang="en-US" altLang="en-US" sz="1000" smtClean="0">
              <a:latin typeface="Times New Roman" pitchFamily="18" charset="0"/>
              <a:cs typeface="Times New Roman" pitchFamily="18" charset="0"/>
            </a:endParaRPr>
          </a:p>
          <a:p>
            <a:pPr eaLnBrk="1" hangingPunct="1">
              <a:spcBef>
                <a:spcPct val="0"/>
              </a:spcBef>
            </a:pPr>
            <a:r>
              <a:rPr lang="en-US" altLang="en-US" smtClean="0">
                <a:cs typeface="Times New Roman" pitchFamily="18" charset="0"/>
              </a:rPr>
              <a:t>At this time I will give anyone in attendance here at the annual shareholder’s meeting the opportunity to vote the shares of stock of which they were owners of record on March 7, 2014, if they have not already voted by proxy.</a:t>
            </a:r>
            <a:endParaRPr lang="en-US" altLang="en-US" sz="1000" smtClean="0">
              <a:latin typeface="Times New Roman" pitchFamily="18" charset="0"/>
              <a:cs typeface="Times New Roman" pitchFamily="18" charset="0"/>
            </a:endParaRPr>
          </a:p>
          <a:p>
            <a:pPr eaLnBrk="1" hangingPunct="1">
              <a:spcBef>
                <a:spcPct val="0"/>
              </a:spcBef>
            </a:pPr>
            <a:r>
              <a:rPr lang="en-US" altLang="en-US" smtClean="0">
                <a:cs typeface="Times New Roman" pitchFamily="18" charset="0"/>
              </a:rPr>
              <a:t> </a:t>
            </a:r>
            <a:endParaRPr lang="en-US" altLang="en-US" sz="1000" smtClean="0">
              <a:latin typeface="Times New Roman" pitchFamily="18" charset="0"/>
              <a:cs typeface="Times New Roman" pitchFamily="18" charset="0"/>
            </a:endParaRPr>
          </a:p>
          <a:p>
            <a:pPr eaLnBrk="1" hangingPunct="1">
              <a:spcBef>
                <a:spcPct val="0"/>
              </a:spcBef>
            </a:pPr>
            <a:r>
              <a:rPr lang="en-US" altLang="en-US" smtClean="0">
                <a:cs typeface="Times New Roman" pitchFamily="18" charset="0"/>
              </a:rPr>
              <a:t>(Collect votes, if any, and hand them to the Judges of Election)</a:t>
            </a:r>
            <a:endParaRPr lang="en-US" altLang="en-US" sz="1000" smtClean="0">
              <a:latin typeface="Times New Roman" pitchFamily="18" charset="0"/>
              <a:cs typeface="Times New Roman" pitchFamily="18" charset="0"/>
            </a:endParaRPr>
          </a:p>
          <a:p>
            <a:pPr eaLnBrk="1" hangingPunct="1">
              <a:spcBef>
                <a:spcPct val="0"/>
              </a:spcBef>
            </a:pPr>
            <a:r>
              <a:rPr lang="en-US" altLang="en-US" smtClean="0">
                <a:cs typeface="Times New Roman" pitchFamily="18" charset="0"/>
              </a:rPr>
              <a:t> </a:t>
            </a:r>
            <a:endParaRPr lang="en-US" altLang="en-US" sz="1000" smtClean="0">
              <a:latin typeface="Times New Roman" pitchFamily="18" charset="0"/>
              <a:cs typeface="Times New Roman" pitchFamily="18" charset="0"/>
            </a:endParaRPr>
          </a:p>
          <a:p>
            <a:pPr eaLnBrk="1" hangingPunct="1">
              <a:spcBef>
                <a:spcPct val="0"/>
              </a:spcBef>
            </a:pPr>
            <a:r>
              <a:rPr lang="en-US" altLang="en-US" smtClean="0">
                <a:cs typeface="Times New Roman" pitchFamily="18" charset="0"/>
              </a:rPr>
              <a:t>I will excuse the Judges of Election for the purpose of completing the “Election Report and Voting Certification” after which I will announce the official results.</a:t>
            </a:r>
            <a:endParaRPr lang="en-US" altLang="en-US" sz="1000" smtClean="0">
              <a:latin typeface="Times New Roman" pitchFamily="18" charset="0"/>
              <a:cs typeface="Times New Roman" pitchFamily="18" charset="0"/>
            </a:endParaRPr>
          </a:p>
          <a:p>
            <a:pPr eaLnBrk="1" hangingPunct="1">
              <a:spcBef>
                <a:spcPct val="0"/>
              </a:spcBef>
            </a:pPr>
            <a:endParaRPr lang="en-US" altLang="en-US" smtClean="0"/>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608DE5ED-7DA7-47F6-A725-6D80B3FE6173}" type="slidenum">
              <a:rPr lang="en-US" altLang="en-US">
                <a:latin typeface="Calibri" pitchFamily="34" charset="0"/>
              </a:rPr>
              <a:pPr/>
              <a:t>5</a:t>
            </a:fld>
            <a:endParaRPr lang="en-US" altLang="en-US">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a:spcBef>
                <a:spcPts val="0"/>
              </a:spcBef>
              <a:spcAft>
                <a:spcPts val="0"/>
              </a:spcAft>
              <a:defRPr/>
            </a:pPr>
            <a:r>
              <a:rPr lang="en-US" dirty="0" smtClean="0"/>
              <a:t>We have 1</a:t>
            </a:r>
            <a:r>
              <a:rPr lang="en-US" b="1" u="sng" dirty="0" smtClean="0"/>
              <a:t> </a:t>
            </a:r>
            <a:r>
              <a:rPr lang="en-US" u="sng" dirty="0" smtClean="0"/>
              <a:t>Matter of Proxy</a:t>
            </a:r>
            <a:r>
              <a:rPr lang="en-US" dirty="0" smtClean="0"/>
              <a:t> noted here:  </a:t>
            </a:r>
          </a:p>
          <a:p>
            <a:pPr eaLnBrk="1" fontAlgn="auto">
              <a:spcBef>
                <a:spcPts val="0"/>
              </a:spcBef>
              <a:spcAft>
                <a:spcPts val="0"/>
              </a:spcAft>
              <a:defRPr/>
            </a:pPr>
            <a:r>
              <a:rPr lang="en-US" dirty="0" smtClean="0"/>
              <a:t>To elect 3 Class C directors-3 year term (All director groups by Class are noted on page 7-10 of the Proxy Statement and a photo of our Board on page 8 of the glossy.)</a:t>
            </a:r>
          </a:p>
          <a:p>
            <a:pPr eaLnBrk="1" fontAlgn="auto">
              <a:lnSpc>
                <a:spcPct val="120000"/>
              </a:lnSpc>
              <a:spcBef>
                <a:spcPts val="0"/>
              </a:spcBef>
              <a:spcAft>
                <a:spcPts val="0"/>
              </a:spcAft>
              <a:defRPr/>
            </a:pPr>
            <a:r>
              <a:rPr lang="en-US" dirty="0" smtClean="0">
                <a:ea typeface="Times New Roman"/>
                <a:cs typeface="Times New Roman"/>
              </a:rPr>
              <a:t>We have 1</a:t>
            </a:r>
            <a:r>
              <a:rPr lang="en-US" b="1" u="sng" dirty="0" smtClean="0">
                <a:ea typeface="Times New Roman"/>
                <a:cs typeface="Times New Roman"/>
              </a:rPr>
              <a:t> </a:t>
            </a:r>
            <a:r>
              <a:rPr lang="en-US" u="sng" dirty="0" smtClean="0">
                <a:ea typeface="Times New Roman"/>
                <a:cs typeface="Times New Roman"/>
              </a:rPr>
              <a:t>Matter of Proxy</a:t>
            </a:r>
            <a:r>
              <a:rPr lang="en-US" dirty="0" smtClean="0">
                <a:ea typeface="Times New Roman"/>
                <a:cs typeface="Times New Roman"/>
              </a:rPr>
              <a:t> noted here:  </a:t>
            </a:r>
            <a:endParaRPr lang="en-US" sz="1000" dirty="0" smtClean="0">
              <a:latin typeface="Nimrod"/>
              <a:ea typeface="Times New Roman"/>
              <a:cs typeface="Times New Roman"/>
            </a:endParaRPr>
          </a:p>
          <a:p>
            <a:pPr marL="342900" indent="-342900" algn="just" eaLnBrk="1" fontAlgn="auto">
              <a:lnSpc>
                <a:spcPct val="120000"/>
              </a:lnSpc>
              <a:spcBef>
                <a:spcPts val="0"/>
              </a:spcBef>
              <a:spcAft>
                <a:spcPts val="0"/>
              </a:spcAft>
              <a:buFont typeface="+mj-lt"/>
              <a:buAutoNum type="arabicPeriod"/>
              <a:defRPr/>
            </a:pPr>
            <a:r>
              <a:rPr lang="en-US" dirty="0" smtClean="0">
                <a:ea typeface="Times New Roman"/>
                <a:cs typeface="Times New Roman"/>
              </a:rPr>
              <a:t>To elect 3 Class C directors-3 year term (All director groups by Class are noted on page 7-10 of the Proxy Statement and a photo of our Board on page 8 of the glossy.)</a:t>
            </a:r>
            <a:endParaRPr lang="en-US" sz="1000" dirty="0" smtClean="0">
              <a:latin typeface="Nimrod"/>
              <a:ea typeface="Times New Roman"/>
              <a:cs typeface="Times New Roman"/>
            </a:endParaRPr>
          </a:p>
          <a:p>
            <a:pPr marL="342900" indent="-342900" eaLnBrk="1" fontAlgn="auto">
              <a:lnSpc>
                <a:spcPct val="120000"/>
              </a:lnSpc>
              <a:spcBef>
                <a:spcPts val="0"/>
              </a:spcBef>
              <a:spcAft>
                <a:spcPts val="0"/>
              </a:spcAft>
              <a:buFont typeface="+mj-lt"/>
              <a:buAutoNum type="arabicPeriod"/>
              <a:defRPr/>
            </a:pPr>
            <a:r>
              <a:rPr lang="en-US" dirty="0" smtClean="0">
                <a:ea typeface="Times New Roman"/>
                <a:cs typeface="Times New Roman"/>
              </a:rPr>
              <a:t>Other	</a:t>
            </a:r>
            <a:endParaRPr lang="en-US" sz="1000" dirty="0" smtClean="0">
              <a:latin typeface="Nimrod"/>
              <a:ea typeface="Times New Roman"/>
              <a:cs typeface="Times New Roman"/>
            </a:endParaRPr>
          </a:p>
          <a:p>
            <a:pPr eaLnBrk="1" fontAlgn="auto">
              <a:lnSpc>
                <a:spcPct val="120000"/>
              </a:lnSpc>
              <a:spcBef>
                <a:spcPts val="0"/>
              </a:spcBef>
              <a:spcAft>
                <a:spcPts val="0"/>
              </a:spcAft>
              <a:defRPr/>
            </a:pPr>
            <a:r>
              <a:rPr lang="en-US" u="sng" dirty="0" smtClean="0">
                <a:ea typeface="Times New Roman"/>
                <a:cs typeface="Times New Roman"/>
              </a:rPr>
              <a:t>Introduce Director Candidates and Full Board </a:t>
            </a:r>
            <a:endParaRPr lang="en-US" sz="1000" dirty="0" smtClean="0">
              <a:latin typeface="Nimrod"/>
              <a:ea typeface="Times New Roman"/>
              <a:cs typeface="Times New Roman"/>
            </a:endParaRPr>
          </a:p>
          <a:p>
            <a:pPr eaLnBrk="1" fontAlgn="auto">
              <a:lnSpc>
                <a:spcPct val="120000"/>
              </a:lnSpc>
              <a:spcBef>
                <a:spcPts val="0"/>
              </a:spcBef>
              <a:spcAft>
                <a:spcPts val="0"/>
              </a:spcAft>
              <a:defRPr/>
            </a:pPr>
            <a:r>
              <a:rPr lang="en-US" dirty="0" smtClean="0">
                <a:ea typeface="Times New Roman"/>
                <a:cs typeface="Times New Roman"/>
              </a:rPr>
              <a:t>(</a:t>
            </a:r>
            <a:r>
              <a:rPr lang="en-US" i="1" dirty="0" smtClean="0">
                <a:ea typeface="Times New Roman"/>
                <a:cs typeface="Times New Roman"/>
              </a:rPr>
              <a:t>please stand when introduced</a:t>
            </a:r>
            <a:r>
              <a:rPr lang="en-US" dirty="0" smtClean="0">
                <a:ea typeface="Times New Roman"/>
                <a:cs typeface="Times New Roman"/>
              </a:rPr>
              <a:t>)</a:t>
            </a:r>
            <a:endParaRPr lang="en-US" sz="1000" dirty="0" smtClean="0">
              <a:latin typeface="Nimrod"/>
              <a:ea typeface="Times New Roman"/>
              <a:cs typeface="Times New Roman"/>
            </a:endParaRPr>
          </a:p>
          <a:p>
            <a:pPr eaLnBrk="1" fontAlgn="auto">
              <a:lnSpc>
                <a:spcPct val="120000"/>
              </a:lnSpc>
              <a:spcBef>
                <a:spcPts val="0"/>
              </a:spcBef>
              <a:spcAft>
                <a:spcPts val="0"/>
              </a:spcAft>
              <a:defRPr/>
            </a:pPr>
            <a:r>
              <a:rPr lang="en-US" b="1" dirty="0" smtClean="0">
                <a:solidFill>
                  <a:srgbClr val="FF0000"/>
                </a:solidFill>
                <a:ea typeface="Times New Roman"/>
                <a:cs typeface="Times New Roman"/>
              </a:rPr>
              <a:t>(CLICK FOR DIRECTORS)</a:t>
            </a:r>
            <a:endParaRPr lang="en-US" sz="1000" dirty="0" smtClean="0">
              <a:latin typeface="Nimrod"/>
              <a:ea typeface="Times New Roman"/>
              <a:cs typeface="Times New Roman"/>
            </a:endParaRPr>
          </a:p>
          <a:p>
            <a:pPr eaLnBrk="1" fontAlgn="auto">
              <a:lnSpc>
                <a:spcPct val="120000"/>
              </a:lnSpc>
              <a:spcBef>
                <a:spcPts val="0"/>
              </a:spcBef>
              <a:spcAft>
                <a:spcPts val="0"/>
              </a:spcAft>
              <a:defRPr/>
            </a:pPr>
            <a:r>
              <a:rPr lang="en-US" dirty="0" smtClean="0">
                <a:ea typeface="Times New Roman"/>
                <a:cs typeface="Times New Roman"/>
              </a:rPr>
              <a:t>Class C Directors, today, when elected will begin the 1</a:t>
            </a:r>
            <a:r>
              <a:rPr lang="en-US" baseline="30000" dirty="0" smtClean="0">
                <a:ea typeface="Times New Roman"/>
                <a:cs typeface="Times New Roman"/>
              </a:rPr>
              <a:t>st</a:t>
            </a:r>
            <a:r>
              <a:rPr lang="en-US" dirty="0" smtClean="0">
                <a:ea typeface="Times New Roman"/>
                <a:cs typeface="Times New Roman"/>
              </a:rPr>
              <a:t> year of a 3-year term.</a:t>
            </a:r>
            <a:endParaRPr lang="en-US" sz="1000" dirty="0" smtClean="0">
              <a:latin typeface="Nimrod"/>
              <a:ea typeface="Times New Roman"/>
              <a:cs typeface="Times New Roman"/>
            </a:endParaRPr>
          </a:p>
          <a:p>
            <a:pPr marL="342900" indent="-342900" eaLnBrk="1" fontAlgn="auto">
              <a:lnSpc>
                <a:spcPct val="120000"/>
              </a:lnSpc>
              <a:spcBef>
                <a:spcPts val="0"/>
              </a:spcBef>
              <a:spcAft>
                <a:spcPts val="0"/>
              </a:spcAft>
              <a:buFont typeface="+mj-lt"/>
              <a:buAutoNum type="arabicPeriod"/>
              <a:tabLst>
                <a:tab pos="457200" algn="l"/>
              </a:tabLst>
              <a:defRPr/>
            </a:pPr>
            <a:r>
              <a:rPr lang="en-US" dirty="0" smtClean="0">
                <a:ea typeface="Times New Roman"/>
                <a:cs typeface="Times New Roman"/>
              </a:rPr>
              <a:t>Susan Y. Nicholas – An attorney and partner in the law firm, Young and Young Attorneys at Law, in Manheim.  He firm offers specific legal practice in the areas of estates, trusts, &amp; real estate. </a:t>
            </a:r>
            <a:endParaRPr lang="en-US" sz="1000" dirty="0" smtClean="0">
              <a:latin typeface="Nimrod"/>
              <a:ea typeface="Times New Roman"/>
              <a:cs typeface="Times New Roman"/>
            </a:endParaRPr>
          </a:p>
          <a:p>
            <a:pPr marL="342900" indent="-342900" eaLnBrk="1" fontAlgn="auto">
              <a:lnSpc>
                <a:spcPct val="120000"/>
              </a:lnSpc>
              <a:spcBef>
                <a:spcPts val="0"/>
              </a:spcBef>
              <a:spcAft>
                <a:spcPts val="0"/>
              </a:spcAft>
              <a:buFont typeface="+mj-lt"/>
              <a:buAutoNum type="arabicPeriod"/>
              <a:tabLst>
                <a:tab pos="457200" algn="l"/>
                <a:tab pos="628650" algn="l"/>
              </a:tabLst>
              <a:defRPr/>
            </a:pPr>
            <a:r>
              <a:rPr lang="en-US" dirty="0" smtClean="0">
                <a:ea typeface="Times New Roman"/>
                <a:cs typeface="Times New Roman"/>
              </a:rPr>
              <a:t>Mark C. Wagner – Co-owner and President of White Oak Mills, Inc., located in Elizabethtown, PA.  White Oak Mills, Inc. Manufactures livestock and poultry feeds and serves the agricultural communities throughout southeast PA.  Additionally Mr. Wagner owns and operates several farms in Lancaster county, involved in livestock production.  </a:t>
            </a:r>
            <a:endParaRPr lang="en-US" sz="1000" dirty="0" smtClean="0">
              <a:latin typeface="Nimrod"/>
              <a:ea typeface="Times New Roman"/>
              <a:cs typeface="Times New Roman"/>
            </a:endParaRPr>
          </a:p>
          <a:p>
            <a:pPr marL="342900" indent="-342900" eaLnBrk="1" fontAlgn="auto">
              <a:lnSpc>
                <a:spcPct val="120000"/>
              </a:lnSpc>
              <a:spcBef>
                <a:spcPts val="0"/>
              </a:spcBef>
              <a:spcAft>
                <a:spcPts val="0"/>
              </a:spcAft>
              <a:buFont typeface="+mj-lt"/>
              <a:buAutoNum type="arabicPeriod"/>
              <a:tabLst>
                <a:tab pos="457200" algn="l"/>
              </a:tabLst>
              <a:defRPr/>
            </a:pPr>
            <a:r>
              <a:rPr lang="en-US" dirty="0" smtClean="0">
                <a:ea typeface="Times New Roman"/>
                <a:cs typeface="Times New Roman"/>
              </a:rPr>
              <a:t>Paul W. Wenger – an employee of the bank where he is currently serving as VP &amp; Corporate Secretary of ENB Financial Corp (the Parent) of the wholly-owned subsidiary, Ephrata National Bank where he serves as </a:t>
            </a:r>
            <a:r>
              <a:rPr lang="en-US" dirty="0" err="1" smtClean="0">
                <a:ea typeface="Times New Roman"/>
                <a:cs typeface="Times New Roman"/>
              </a:rPr>
              <a:t>Sr</a:t>
            </a:r>
            <a:r>
              <a:rPr lang="en-US" dirty="0" smtClean="0">
                <a:ea typeface="Times New Roman"/>
                <a:cs typeface="Times New Roman"/>
              </a:rPr>
              <a:t> VP &amp; Cashier.</a:t>
            </a:r>
            <a:endParaRPr lang="en-US" sz="1000" dirty="0">
              <a:latin typeface="Nimrod"/>
              <a:ea typeface="Times New Roman"/>
              <a:cs typeface="Times New Roman"/>
            </a:endParaRPr>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97625C3A-6D4D-420D-A3B2-1E22F08586DC}" type="slidenum">
              <a:rPr lang="en-US" altLang="en-US">
                <a:latin typeface="Calibri" pitchFamily="34" charset="0"/>
              </a:rPr>
              <a:pPr/>
              <a:t>6</a:t>
            </a:fld>
            <a:endParaRPr lang="en-US" altLang="en-US">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eaLnBrk="1">
              <a:lnSpc>
                <a:spcPct val="120000"/>
              </a:lnSpc>
              <a:spcBef>
                <a:spcPct val="0"/>
              </a:spcBef>
            </a:pPr>
            <a:r>
              <a:rPr lang="en-US" altLang="en-US" b="1" smtClean="0">
                <a:solidFill>
                  <a:srgbClr val="FF0000"/>
                </a:solidFill>
                <a:cs typeface="Times New Roman" pitchFamily="18" charset="0"/>
              </a:rPr>
              <a:t>(CURRENT DIRECTORS)</a:t>
            </a:r>
            <a:endParaRPr lang="en-US" altLang="en-US" sz="1000" smtClean="0">
              <a:latin typeface="Nimrod"/>
              <a:cs typeface="Times New Roman" pitchFamily="18" charset="0"/>
            </a:endParaRPr>
          </a:p>
          <a:p>
            <a:pPr marL="228600" eaLnBrk="1">
              <a:lnSpc>
                <a:spcPct val="120000"/>
              </a:lnSpc>
              <a:spcBef>
                <a:spcPct val="0"/>
              </a:spcBef>
            </a:pPr>
            <a:r>
              <a:rPr lang="en-US" altLang="en-US" smtClean="0">
                <a:cs typeface="Times New Roman" pitchFamily="18" charset="0"/>
              </a:rPr>
              <a:t>Continuing Directors:	</a:t>
            </a:r>
            <a:endParaRPr lang="en-US" altLang="en-US" sz="1000" smtClean="0">
              <a:latin typeface="Nimrod"/>
              <a:cs typeface="Times New Roman" pitchFamily="18" charset="0"/>
            </a:endParaRPr>
          </a:p>
          <a:p>
            <a:pPr marL="228600" eaLnBrk="1">
              <a:lnSpc>
                <a:spcPct val="120000"/>
              </a:lnSpc>
              <a:spcBef>
                <a:spcPct val="0"/>
              </a:spcBef>
            </a:pPr>
            <a:r>
              <a:rPr lang="en-US" altLang="en-US" b="1" smtClean="0">
                <a:solidFill>
                  <a:srgbClr val="FF0000"/>
                </a:solidFill>
                <a:cs typeface="Times New Roman" pitchFamily="18" charset="0"/>
              </a:rPr>
              <a:t>(CLICK FOR CLASS A)</a:t>
            </a:r>
            <a:endParaRPr lang="en-US" altLang="en-US" sz="1000" smtClean="0">
              <a:latin typeface="Nimrod"/>
              <a:cs typeface="Times New Roman" pitchFamily="18" charset="0"/>
            </a:endParaRPr>
          </a:p>
          <a:p>
            <a:pPr marL="228600" eaLnBrk="1">
              <a:lnSpc>
                <a:spcPct val="120000"/>
              </a:lnSpc>
              <a:spcBef>
                <a:spcPct val="0"/>
              </a:spcBef>
              <a:buFont typeface="Calibri" pitchFamily="34" charset="0"/>
              <a:buAutoNum type="arabicPeriod"/>
            </a:pPr>
            <a:r>
              <a:rPr lang="en-US" altLang="en-US" smtClean="0">
                <a:cs typeface="Times New Roman" pitchFamily="18" charset="0"/>
              </a:rPr>
              <a:t>Class A Directors, beginning the 2</a:t>
            </a:r>
            <a:r>
              <a:rPr lang="en-US" altLang="en-US" baseline="30000" smtClean="0">
                <a:cs typeface="Times New Roman" pitchFamily="18" charset="0"/>
              </a:rPr>
              <a:t>nd</a:t>
            </a:r>
            <a:r>
              <a:rPr lang="en-US" altLang="en-US" smtClean="0">
                <a:cs typeface="Times New Roman" pitchFamily="18" charset="0"/>
              </a:rPr>
              <a:t> year of their 3 year terms are:</a:t>
            </a:r>
            <a:endParaRPr lang="en-US" altLang="en-US" sz="1000" smtClean="0">
              <a:latin typeface="Nimrod"/>
              <a:cs typeface="Times New Roman" pitchFamily="18" charset="0"/>
            </a:endParaRPr>
          </a:p>
          <a:p>
            <a:pPr marL="742950" lvl="1" indent="-285750" eaLnBrk="1">
              <a:lnSpc>
                <a:spcPct val="120000"/>
              </a:lnSpc>
              <a:spcBef>
                <a:spcPct val="0"/>
              </a:spcBef>
              <a:buFont typeface="Calibri" pitchFamily="34" charset="0"/>
              <a:buAutoNum type="alphaLcPeriod"/>
            </a:pPr>
            <a:r>
              <a:rPr lang="en-US" altLang="en-US" smtClean="0">
                <a:cs typeface="Times New Roman" pitchFamily="18" charset="0"/>
              </a:rPr>
              <a:t>Aaron L. Groff, Jr. </a:t>
            </a:r>
            <a:endParaRPr lang="en-US" altLang="en-US" sz="1000" smtClean="0">
              <a:latin typeface="Nimrod"/>
              <a:cs typeface="Times New Roman" pitchFamily="18" charset="0"/>
            </a:endParaRPr>
          </a:p>
          <a:p>
            <a:pPr marL="742950" lvl="1" indent="-285750" eaLnBrk="1">
              <a:lnSpc>
                <a:spcPct val="120000"/>
              </a:lnSpc>
              <a:spcBef>
                <a:spcPct val="0"/>
              </a:spcBef>
              <a:buFont typeface="Calibri" pitchFamily="34" charset="0"/>
              <a:buAutoNum type="alphaLcPeriod"/>
            </a:pPr>
            <a:r>
              <a:rPr lang="en-US" altLang="en-US" smtClean="0">
                <a:cs typeface="Times New Roman" pitchFamily="18" charset="0"/>
              </a:rPr>
              <a:t>Brian K. Reed, absent</a:t>
            </a:r>
            <a:endParaRPr lang="en-US" altLang="en-US" sz="1000" smtClean="0">
              <a:latin typeface="Nimrod"/>
              <a:cs typeface="Times New Roman" pitchFamily="18" charset="0"/>
            </a:endParaRPr>
          </a:p>
          <a:p>
            <a:pPr marL="742950" lvl="1" indent="-285750" eaLnBrk="1">
              <a:lnSpc>
                <a:spcPct val="120000"/>
              </a:lnSpc>
              <a:spcBef>
                <a:spcPct val="0"/>
              </a:spcBef>
              <a:buFont typeface="Calibri" pitchFamily="34" charset="0"/>
              <a:buAutoNum type="alphaLcPeriod"/>
            </a:pPr>
            <a:r>
              <a:rPr lang="en-US" altLang="en-US" smtClean="0">
                <a:cs typeface="Times New Roman" pitchFamily="18" charset="0"/>
              </a:rPr>
              <a:t>Paul M. Zimmerman, Jr </a:t>
            </a:r>
            <a:endParaRPr lang="en-US" altLang="en-US" sz="1000" smtClean="0">
              <a:latin typeface="Nimrod"/>
              <a:cs typeface="Times New Roman" pitchFamily="18" charset="0"/>
            </a:endParaRPr>
          </a:p>
          <a:p>
            <a:pPr marL="228600" eaLnBrk="1">
              <a:lnSpc>
                <a:spcPct val="120000"/>
              </a:lnSpc>
              <a:spcBef>
                <a:spcPct val="0"/>
              </a:spcBef>
            </a:pPr>
            <a:r>
              <a:rPr lang="en-US" altLang="en-US" b="1" smtClean="0">
                <a:solidFill>
                  <a:srgbClr val="FF0000"/>
                </a:solidFill>
                <a:cs typeface="Times New Roman" pitchFamily="18" charset="0"/>
              </a:rPr>
              <a:t>(CLICK FOR CLASS B)</a:t>
            </a:r>
            <a:endParaRPr lang="en-US" altLang="en-US" sz="1000" smtClean="0">
              <a:latin typeface="Nimrod"/>
              <a:cs typeface="Times New Roman" pitchFamily="18" charset="0"/>
            </a:endParaRPr>
          </a:p>
          <a:p>
            <a:pPr marL="228600" eaLnBrk="1">
              <a:lnSpc>
                <a:spcPct val="120000"/>
              </a:lnSpc>
              <a:spcBef>
                <a:spcPct val="0"/>
              </a:spcBef>
              <a:buFont typeface="Calibri" pitchFamily="34" charset="0"/>
              <a:buAutoNum type="arabicPeriod"/>
            </a:pPr>
            <a:r>
              <a:rPr lang="en-US" altLang="en-US" smtClean="0">
                <a:cs typeface="Times New Roman" pitchFamily="18" charset="0"/>
              </a:rPr>
              <a:t>Class B Directors, beginning the 3</a:t>
            </a:r>
            <a:r>
              <a:rPr lang="en-US" altLang="en-US" baseline="30000" smtClean="0">
                <a:cs typeface="Times New Roman" pitchFamily="18" charset="0"/>
              </a:rPr>
              <a:t>rd</a:t>
            </a:r>
            <a:r>
              <a:rPr lang="en-US" altLang="en-US" smtClean="0">
                <a:cs typeface="Times New Roman" pitchFamily="18" charset="0"/>
              </a:rPr>
              <a:t> year of their 3-year term are:</a:t>
            </a:r>
            <a:endParaRPr lang="en-US" altLang="en-US" sz="1000" smtClean="0">
              <a:latin typeface="Nimrod"/>
              <a:cs typeface="Times New Roman" pitchFamily="18" charset="0"/>
            </a:endParaRPr>
          </a:p>
          <a:p>
            <a:pPr marL="742950" lvl="1" indent="-285750" eaLnBrk="1">
              <a:lnSpc>
                <a:spcPct val="120000"/>
              </a:lnSpc>
              <a:spcBef>
                <a:spcPct val="0"/>
              </a:spcBef>
              <a:buFont typeface="Calibri" pitchFamily="34" charset="0"/>
              <a:buAutoNum type="alphaLcPeriod"/>
            </a:pPr>
            <a:r>
              <a:rPr lang="en-US" altLang="en-US" smtClean="0">
                <a:cs typeface="Times New Roman" pitchFamily="18" charset="0"/>
              </a:rPr>
              <a:t>Willis R. (Bill) Lefever</a:t>
            </a:r>
            <a:endParaRPr lang="en-US" altLang="en-US" sz="1000" smtClean="0">
              <a:latin typeface="Nimrod"/>
              <a:cs typeface="Times New Roman" pitchFamily="18" charset="0"/>
            </a:endParaRPr>
          </a:p>
          <a:p>
            <a:pPr marL="742950" lvl="1" indent="-285750" eaLnBrk="1">
              <a:lnSpc>
                <a:spcPct val="120000"/>
              </a:lnSpc>
              <a:spcBef>
                <a:spcPct val="0"/>
              </a:spcBef>
              <a:buFont typeface="Calibri" pitchFamily="34" charset="0"/>
              <a:buAutoNum type="alphaLcPeriod"/>
            </a:pPr>
            <a:r>
              <a:rPr lang="en-US" altLang="en-US" smtClean="0">
                <a:cs typeface="Times New Roman" pitchFamily="18" charset="0"/>
              </a:rPr>
              <a:t>Donald Z. Musser</a:t>
            </a:r>
            <a:endParaRPr lang="en-US" altLang="en-US" sz="1000" smtClean="0">
              <a:latin typeface="Nimrod"/>
              <a:cs typeface="Times New Roman" pitchFamily="18" charset="0"/>
            </a:endParaRPr>
          </a:p>
          <a:p>
            <a:pPr marL="742950" lvl="1" indent="-285750" eaLnBrk="1">
              <a:lnSpc>
                <a:spcPct val="120000"/>
              </a:lnSpc>
              <a:spcBef>
                <a:spcPct val="0"/>
              </a:spcBef>
              <a:buFont typeface="Calibri" pitchFamily="34" charset="0"/>
              <a:buAutoNum type="alphaLcPeriod"/>
            </a:pPr>
            <a:r>
              <a:rPr lang="en-US" altLang="en-US" smtClean="0">
                <a:cs typeface="Times New Roman" pitchFamily="18" charset="0"/>
              </a:rPr>
              <a:t>Judith A. Weaver</a:t>
            </a:r>
            <a:endParaRPr lang="en-US" altLang="en-US" sz="1000" smtClean="0">
              <a:latin typeface="Nimrod"/>
              <a:cs typeface="Times New Roman" pitchFamily="18" charset="0"/>
            </a:endParaRPr>
          </a:p>
          <a:p>
            <a:pPr marL="742950" lvl="1" indent="-285750" eaLnBrk="1">
              <a:lnSpc>
                <a:spcPct val="120000"/>
              </a:lnSpc>
              <a:spcBef>
                <a:spcPct val="0"/>
              </a:spcBef>
            </a:pPr>
            <a:r>
              <a:rPr lang="en-US" altLang="en-US" smtClean="0">
                <a:cs typeface="Times New Roman" pitchFamily="18" charset="0"/>
              </a:rPr>
              <a:t>PAUSE</a:t>
            </a:r>
            <a:endParaRPr lang="en-US" altLang="en-US" sz="1000" smtClean="0">
              <a:latin typeface="Nimrod"/>
              <a:cs typeface="Times New Roman" pitchFamily="18" charset="0"/>
            </a:endParaRPr>
          </a:p>
          <a:p>
            <a:pPr marL="228600" eaLnBrk="1">
              <a:lnSpc>
                <a:spcPct val="120000"/>
              </a:lnSpc>
              <a:spcBef>
                <a:spcPct val="0"/>
              </a:spcBef>
            </a:pPr>
            <a:r>
              <a:rPr lang="en-US" altLang="en-US" smtClean="0">
                <a:cs typeface="Times New Roman" pitchFamily="18" charset="0"/>
              </a:rPr>
              <a:t> </a:t>
            </a:r>
            <a:endParaRPr lang="en-US" altLang="en-US" sz="1000" smtClean="0">
              <a:latin typeface="Nimrod"/>
              <a:cs typeface="Times New Roman" pitchFamily="18" charset="0"/>
            </a:endParaRPr>
          </a:p>
          <a:p>
            <a:pPr marL="228600" eaLnBrk="1">
              <a:lnSpc>
                <a:spcPct val="120000"/>
              </a:lnSpc>
              <a:spcBef>
                <a:spcPct val="0"/>
              </a:spcBef>
            </a:pPr>
            <a:r>
              <a:rPr lang="en-US" altLang="en-US" smtClean="0">
                <a:cs typeface="Times New Roman" pitchFamily="18" charset="0"/>
              </a:rPr>
              <a:t>Call on</a:t>
            </a:r>
            <a:r>
              <a:rPr lang="en-US" altLang="en-US" u="sng" smtClean="0">
                <a:cs typeface="Times New Roman" pitchFamily="18" charset="0"/>
              </a:rPr>
              <a:t> Paul Wenger</a:t>
            </a:r>
            <a:r>
              <a:rPr lang="en-US" altLang="en-US" smtClean="0">
                <a:cs typeface="Times New Roman" pitchFamily="18" charset="0"/>
              </a:rPr>
              <a:t> to facilitate the Voting Process: -Judges / Proxys</a:t>
            </a:r>
            <a:endParaRPr lang="en-US" altLang="en-US" sz="1000" smtClean="0">
              <a:latin typeface="Nimrod"/>
              <a:cs typeface="Times New Roman" pitchFamily="18" charset="0"/>
            </a:endParaRPr>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5D4807A1-5BC2-4FCD-AEB8-3747E0E42EFB}" type="slidenum">
              <a:rPr lang="en-US" altLang="en-US">
                <a:latin typeface="Calibri" pitchFamily="34" charset="0"/>
              </a:rPr>
              <a:pPr/>
              <a:t>7</a:t>
            </a:fld>
            <a:endParaRPr lang="en-US" altLang="en-US">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At a Board Meeting earlier this year, on January 15th, the Board of Directors appointed 2 proxy holders and elected 3 Judges of Election to serve at today’s annual meeting of shareholders. This morning the Proxy holders and Judges of Election met to verify the votes received by proxy for today’s meeting. I would like to introduce the people that served in those positions. I invite them to please stand and be recognized. </a:t>
            </a:r>
          </a:p>
          <a:p>
            <a:pPr eaLnBrk="1" hangingPunct="1">
              <a:spcBef>
                <a:spcPct val="0"/>
              </a:spcBef>
            </a:pPr>
            <a:endParaRPr lang="en-US" altLang="en-US" smtClean="0"/>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62D92CC5-6111-4D03-B6D6-BA9E93C6633E}" type="slidenum">
              <a:rPr lang="en-US" altLang="en-US">
                <a:latin typeface="Calibri" pitchFamily="34" charset="0"/>
              </a:rPr>
              <a:pPr/>
              <a:t>8</a:t>
            </a:fld>
            <a:endParaRPr lang="en-US" altLang="en-US">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smtClean="0">
                <a:solidFill>
                  <a:srgbClr val="FF0000"/>
                </a:solidFill>
                <a:cs typeface="Times New Roman" pitchFamily="18" charset="0"/>
              </a:rPr>
              <a:t>(VOTING PROCESS 2)</a:t>
            </a:r>
            <a:endParaRPr lang="en-US" altLang="en-US" sz="1000" smtClean="0">
              <a:latin typeface="Times New Roman" pitchFamily="18" charset="0"/>
              <a:cs typeface="Times New Roman" pitchFamily="18" charset="0"/>
            </a:endParaRPr>
          </a:p>
          <a:p>
            <a:pPr eaLnBrk="1" hangingPunct="1">
              <a:spcBef>
                <a:spcPct val="0"/>
              </a:spcBef>
            </a:pPr>
            <a:r>
              <a:rPr lang="en-US" altLang="en-US" smtClean="0">
                <a:cs typeface="Times New Roman" pitchFamily="18" charset="0"/>
              </a:rPr>
              <a:t>Appointed as Proxy holders are: </a:t>
            </a:r>
            <a:r>
              <a:rPr lang="en-US" altLang="en-US" u="sng" smtClean="0">
                <a:cs typeface="Times New Roman" pitchFamily="18" charset="0"/>
              </a:rPr>
              <a:t>Janice S. Eaby</a:t>
            </a:r>
            <a:r>
              <a:rPr lang="en-US" altLang="en-US" smtClean="0">
                <a:cs typeface="Times New Roman" pitchFamily="18" charset="0"/>
              </a:rPr>
              <a:t>, and </a:t>
            </a:r>
            <a:r>
              <a:rPr lang="en-US" altLang="en-US" u="sng" smtClean="0">
                <a:cs typeface="Times New Roman" pitchFamily="18" charset="0"/>
              </a:rPr>
              <a:t>John H. Shuey</a:t>
            </a:r>
            <a:endParaRPr lang="en-US" altLang="en-US" sz="1000" smtClean="0">
              <a:latin typeface="Times New Roman" pitchFamily="18" charset="0"/>
              <a:cs typeface="Times New Roman" pitchFamily="18" charset="0"/>
            </a:endParaRPr>
          </a:p>
          <a:p>
            <a:pPr eaLnBrk="1" hangingPunct="1">
              <a:spcBef>
                <a:spcPct val="0"/>
              </a:spcBef>
            </a:pPr>
            <a:r>
              <a:rPr lang="en-US" altLang="en-US" smtClean="0">
                <a:cs typeface="Times New Roman" pitchFamily="18" charset="0"/>
              </a:rPr>
              <a:t>Elected by the board of directors in accordance with the Bylaws of the Corporation and duly sworn in and serving as Judges of Election are:    </a:t>
            </a:r>
            <a:r>
              <a:rPr lang="en-US" altLang="en-US" u="sng" smtClean="0">
                <a:cs typeface="Times New Roman" pitchFamily="18" charset="0"/>
              </a:rPr>
              <a:t>Richard H. Binner</a:t>
            </a:r>
            <a:r>
              <a:rPr lang="en-US" altLang="en-US" smtClean="0">
                <a:cs typeface="Times New Roman" pitchFamily="18" charset="0"/>
              </a:rPr>
              <a:t>,  </a:t>
            </a:r>
            <a:r>
              <a:rPr lang="en-US" altLang="en-US" u="sng" smtClean="0">
                <a:cs typeface="Times New Roman" pitchFamily="18" charset="0"/>
              </a:rPr>
              <a:t>Roger S. Kline</a:t>
            </a:r>
            <a:r>
              <a:rPr lang="en-US" altLang="en-US" smtClean="0">
                <a:cs typeface="Times New Roman" pitchFamily="18" charset="0"/>
              </a:rPr>
              <a:t>, and  </a:t>
            </a:r>
            <a:r>
              <a:rPr lang="en-US" altLang="en-US" u="sng" smtClean="0">
                <a:cs typeface="Times New Roman" pitchFamily="18" charset="0"/>
              </a:rPr>
              <a:t>William M. Rohrbach</a:t>
            </a:r>
            <a:endParaRPr lang="en-US" altLang="en-US" sz="1000" smtClean="0">
              <a:latin typeface="Times New Roman" pitchFamily="18" charset="0"/>
              <a:cs typeface="Times New Roman" pitchFamily="18" charset="0"/>
            </a:endParaRPr>
          </a:p>
          <a:p>
            <a:pPr eaLnBrk="1" hangingPunct="1">
              <a:spcBef>
                <a:spcPct val="0"/>
              </a:spcBef>
            </a:pPr>
            <a:r>
              <a:rPr lang="en-US" altLang="en-US" smtClean="0">
                <a:cs typeface="Times New Roman" pitchFamily="18" charset="0"/>
              </a:rPr>
              <a:t> </a:t>
            </a:r>
            <a:endParaRPr lang="en-US" altLang="en-US" sz="1000" smtClean="0">
              <a:latin typeface="Times New Roman" pitchFamily="18" charset="0"/>
              <a:cs typeface="Times New Roman" pitchFamily="18" charset="0"/>
            </a:endParaRPr>
          </a:p>
          <a:p>
            <a:pPr eaLnBrk="1" hangingPunct="1">
              <a:spcBef>
                <a:spcPct val="0"/>
              </a:spcBef>
            </a:pPr>
            <a:r>
              <a:rPr lang="en-US" altLang="en-US" smtClean="0">
                <a:cs typeface="Times New Roman" pitchFamily="18" charset="0"/>
              </a:rPr>
              <a:t>I want to thank them for their work at today’s meeting.</a:t>
            </a:r>
            <a:endParaRPr lang="en-US" altLang="en-US" sz="1000" smtClean="0">
              <a:latin typeface="Times New Roman" pitchFamily="18" charset="0"/>
              <a:cs typeface="Times New Roman" pitchFamily="18" charset="0"/>
            </a:endParaRPr>
          </a:p>
          <a:p>
            <a:pPr eaLnBrk="1" hangingPunct="1">
              <a:spcBef>
                <a:spcPct val="0"/>
              </a:spcBef>
            </a:pPr>
            <a:r>
              <a:rPr lang="en-US" altLang="en-US" smtClean="0">
                <a:cs typeface="Times New Roman" pitchFamily="18" charset="0"/>
              </a:rPr>
              <a:t> </a:t>
            </a:r>
            <a:endParaRPr lang="en-US" altLang="en-US" sz="1000" smtClean="0">
              <a:latin typeface="Times New Roman" pitchFamily="18" charset="0"/>
              <a:cs typeface="Times New Roman" pitchFamily="18" charset="0"/>
            </a:endParaRPr>
          </a:p>
          <a:p>
            <a:pPr eaLnBrk="1" hangingPunct="1">
              <a:spcBef>
                <a:spcPct val="0"/>
              </a:spcBef>
            </a:pPr>
            <a:r>
              <a:rPr lang="en-US" altLang="en-US" smtClean="0">
                <a:cs typeface="Times New Roman" pitchFamily="18" charset="0"/>
              </a:rPr>
              <a:t>At this time I will give anyone in attendance here at the annual shareholder’s meeting the opportunity to vote the shares of stock of which they were owners of record on March 7, 2014, if they have not already voted by proxy.</a:t>
            </a:r>
            <a:endParaRPr lang="en-US" altLang="en-US" sz="1000" smtClean="0">
              <a:latin typeface="Times New Roman" pitchFamily="18" charset="0"/>
              <a:cs typeface="Times New Roman" pitchFamily="18" charset="0"/>
            </a:endParaRPr>
          </a:p>
          <a:p>
            <a:pPr eaLnBrk="1" hangingPunct="1">
              <a:spcBef>
                <a:spcPct val="0"/>
              </a:spcBef>
            </a:pPr>
            <a:r>
              <a:rPr lang="en-US" altLang="en-US" smtClean="0">
                <a:cs typeface="Times New Roman" pitchFamily="18" charset="0"/>
              </a:rPr>
              <a:t> </a:t>
            </a:r>
            <a:endParaRPr lang="en-US" altLang="en-US" sz="1000" smtClean="0">
              <a:latin typeface="Times New Roman" pitchFamily="18" charset="0"/>
              <a:cs typeface="Times New Roman" pitchFamily="18" charset="0"/>
            </a:endParaRPr>
          </a:p>
          <a:p>
            <a:pPr eaLnBrk="1" hangingPunct="1">
              <a:spcBef>
                <a:spcPct val="0"/>
              </a:spcBef>
            </a:pPr>
            <a:r>
              <a:rPr lang="en-US" altLang="en-US" smtClean="0">
                <a:cs typeface="Times New Roman" pitchFamily="18" charset="0"/>
              </a:rPr>
              <a:t>(Collect votes, if any, and hand them to the Judges of Election)</a:t>
            </a:r>
            <a:endParaRPr lang="en-US" altLang="en-US" sz="1000" smtClean="0">
              <a:latin typeface="Times New Roman" pitchFamily="18" charset="0"/>
              <a:cs typeface="Times New Roman" pitchFamily="18" charset="0"/>
            </a:endParaRPr>
          </a:p>
          <a:p>
            <a:pPr eaLnBrk="1" hangingPunct="1">
              <a:spcBef>
                <a:spcPct val="0"/>
              </a:spcBef>
            </a:pPr>
            <a:r>
              <a:rPr lang="en-US" altLang="en-US" smtClean="0">
                <a:cs typeface="Times New Roman" pitchFamily="18" charset="0"/>
              </a:rPr>
              <a:t> </a:t>
            </a:r>
            <a:endParaRPr lang="en-US" altLang="en-US" sz="1000" smtClean="0">
              <a:latin typeface="Times New Roman" pitchFamily="18" charset="0"/>
              <a:cs typeface="Times New Roman" pitchFamily="18" charset="0"/>
            </a:endParaRPr>
          </a:p>
          <a:p>
            <a:pPr eaLnBrk="1" hangingPunct="1">
              <a:spcBef>
                <a:spcPct val="0"/>
              </a:spcBef>
            </a:pPr>
            <a:r>
              <a:rPr lang="en-US" altLang="en-US" smtClean="0">
                <a:cs typeface="Times New Roman" pitchFamily="18" charset="0"/>
              </a:rPr>
              <a:t>I will excuse the Judges of Election for the purpose of completing the “Election Report and Voting Certification” after which I will announce the official results.</a:t>
            </a:r>
            <a:endParaRPr lang="en-US" altLang="en-US" sz="1000" smtClean="0">
              <a:latin typeface="Times New Roman" pitchFamily="18" charset="0"/>
              <a:cs typeface="Times New Roman" pitchFamily="18" charset="0"/>
            </a:endParaRPr>
          </a:p>
          <a:p>
            <a:pPr eaLnBrk="1" hangingPunct="1">
              <a:spcBef>
                <a:spcPct val="0"/>
              </a:spcBef>
            </a:pPr>
            <a:endParaRPr lang="en-US" altLang="en-US" smtClean="0"/>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5EC2656C-7DDC-4660-A22E-2894A51770C7}" type="slidenum">
              <a:rPr lang="en-US" altLang="en-US">
                <a:latin typeface="Calibri" pitchFamily="34" charset="0"/>
              </a:rPr>
              <a:pPr/>
              <a:t>9</a:t>
            </a:fld>
            <a:endParaRPr lang="en-US" altLang="en-US">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solidFill>
                  <a:srgbClr val="000000"/>
                </a:solidFill>
                <a:cs typeface="Times New Roman" pitchFamily="18" charset="0"/>
              </a:rPr>
              <a:t>As I noted on the out start, this meeting/gathering is called with the primary purpose to consider the items noted on the agenda and subsequent action(s).  Our nicely prepared annual report, which includes the required Form 10-K, a Securities &amp; Exchange Commission narrative, is always the result of many people working together and it does provides a very detailed account of our fiscal movement through 2013, we will lift out some significant highlights for reflection. </a:t>
            </a:r>
            <a:endParaRPr lang="en-US" altLang="en-US" smtClean="0"/>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C3B217CA-23A3-4FFE-B81A-FDB0BA62D19B}" type="slidenum">
              <a:rPr lang="en-US" altLang="en-US">
                <a:latin typeface="Calibri" pitchFamily="34" charset="0"/>
              </a:rPr>
              <a:pPr/>
              <a:t>10</a:t>
            </a:fld>
            <a:endParaRPr lang="en-US" altLang="en-US">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a:lnSpc>
                <a:spcPct val="120000"/>
              </a:lnSpc>
              <a:spcBef>
                <a:spcPct val="0"/>
              </a:spcBef>
            </a:pPr>
            <a:r>
              <a:rPr lang="en-US" altLang="en-US" smtClean="0">
                <a:solidFill>
                  <a:srgbClr val="000000"/>
                </a:solidFill>
                <a:cs typeface="Times New Roman" pitchFamily="18" charset="0"/>
              </a:rPr>
              <a:t>And I’d be remiss if I didn’t acknowledge a very integral and guiding component for all of our endeavors….our </a:t>
            </a:r>
            <a:r>
              <a:rPr lang="en-US" altLang="en-US" b="1" smtClean="0">
                <a:solidFill>
                  <a:srgbClr val="FF0000"/>
                </a:solidFill>
                <a:cs typeface="Times New Roman" pitchFamily="18" charset="0"/>
              </a:rPr>
              <a:t>(MISSION STATEMENT)</a:t>
            </a:r>
            <a:r>
              <a:rPr lang="en-US" altLang="en-US" smtClean="0">
                <a:solidFill>
                  <a:srgbClr val="000000"/>
                </a:solidFill>
                <a:cs typeface="Times New Roman" pitchFamily="18" charset="0"/>
              </a:rPr>
              <a:t>…embraced from the top by our Board of Directors and each of our more than 230 staff members.   A few of the remarkable adjectives…Be-</a:t>
            </a:r>
            <a:r>
              <a:rPr lang="en-US" altLang="en-US" u="sng" smtClean="0">
                <a:solidFill>
                  <a:srgbClr val="000000"/>
                </a:solidFill>
                <a:cs typeface="Times New Roman" pitchFamily="18" charset="0"/>
              </a:rPr>
              <a:t>Independent</a:t>
            </a:r>
            <a:r>
              <a:rPr lang="en-US" altLang="en-US" smtClean="0">
                <a:solidFill>
                  <a:srgbClr val="000000"/>
                </a:solidFill>
                <a:cs typeface="Times New Roman" pitchFamily="18" charset="0"/>
              </a:rPr>
              <a:t> &amp; </a:t>
            </a:r>
            <a:r>
              <a:rPr lang="en-US" altLang="en-US" u="sng" smtClean="0">
                <a:solidFill>
                  <a:srgbClr val="000000"/>
                </a:solidFill>
                <a:cs typeface="Times New Roman" pitchFamily="18" charset="0"/>
              </a:rPr>
              <a:t>Community</a:t>
            </a:r>
            <a:r>
              <a:rPr lang="en-US" altLang="en-US" smtClean="0">
                <a:solidFill>
                  <a:srgbClr val="000000"/>
                </a:solidFill>
                <a:cs typeface="Times New Roman" pitchFamily="18" charset="0"/>
              </a:rPr>
              <a:t>,  Offer-</a:t>
            </a:r>
            <a:r>
              <a:rPr lang="en-US" altLang="en-US" u="sng" smtClean="0">
                <a:solidFill>
                  <a:srgbClr val="000000"/>
                </a:solidFill>
                <a:cs typeface="Times New Roman" pitchFamily="18" charset="0"/>
              </a:rPr>
              <a:t> Quality</a:t>
            </a:r>
            <a:r>
              <a:rPr lang="en-US" altLang="en-US" smtClean="0">
                <a:solidFill>
                  <a:srgbClr val="000000"/>
                </a:solidFill>
                <a:cs typeface="Times New Roman" pitchFamily="18" charset="0"/>
              </a:rPr>
              <a:t> &amp;</a:t>
            </a:r>
            <a:r>
              <a:rPr lang="en-US" altLang="en-US" u="sng" smtClean="0">
                <a:solidFill>
                  <a:srgbClr val="000000"/>
                </a:solidFill>
                <a:cs typeface="Times New Roman" pitchFamily="18" charset="0"/>
              </a:rPr>
              <a:t> Value</a:t>
            </a:r>
            <a:r>
              <a:rPr lang="en-US" altLang="en-US" smtClean="0">
                <a:solidFill>
                  <a:srgbClr val="000000"/>
                </a:solidFill>
                <a:cs typeface="Times New Roman" pitchFamily="18" charset="0"/>
              </a:rPr>
              <a:t>,  Provide</a:t>
            </a:r>
            <a:r>
              <a:rPr lang="en-US" altLang="en-US" u="sng" smtClean="0">
                <a:solidFill>
                  <a:srgbClr val="000000"/>
                </a:solidFill>
                <a:cs typeface="Times New Roman" pitchFamily="18" charset="0"/>
              </a:rPr>
              <a:t>-Unsurpassed, Dedicated </a:t>
            </a:r>
            <a:r>
              <a:rPr lang="en-US" altLang="en-US" smtClean="0">
                <a:solidFill>
                  <a:srgbClr val="000000"/>
                </a:solidFill>
                <a:cs typeface="Times New Roman" pitchFamily="18" charset="0"/>
              </a:rPr>
              <a:t>&amp;</a:t>
            </a:r>
            <a:r>
              <a:rPr lang="en-US" altLang="en-US" u="sng" smtClean="0">
                <a:solidFill>
                  <a:srgbClr val="000000"/>
                </a:solidFill>
                <a:cs typeface="Times New Roman" pitchFamily="18" charset="0"/>
              </a:rPr>
              <a:t> Professional</a:t>
            </a:r>
            <a:endParaRPr lang="en-US" altLang="en-US" sz="1000" smtClean="0">
              <a:latin typeface="Nimrod"/>
              <a:cs typeface="Times New Roman" pitchFamily="18" charset="0"/>
            </a:endParaRPr>
          </a:p>
          <a:p>
            <a:pPr eaLnBrk="1" hangingPunct="1">
              <a:spcBef>
                <a:spcPct val="0"/>
              </a:spcBef>
            </a:pPr>
            <a:endParaRPr lang="en-US" altLang="en-US"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C880693A-3E1B-4704-8FF0-9A3F20009BEA}" type="slidenum">
              <a:rPr lang="en-US" altLang="en-US">
                <a:latin typeface="Calibri" pitchFamily="34" charset="0"/>
              </a:rPr>
              <a:pPr/>
              <a:t>11</a:t>
            </a:fld>
            <a:endParaRPr lang="en-US" altLang="en-US">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a:lnSpc>
                <a:spcPct val="120000"/>
              </a:lnSpc>
              <a:spcBef>
                <a:spcPct val="0"/>
              </a:spcBef>
            </a:pPr>
            <a:r>
              <a:rPr lang="en-US" altLang="en-US" smtClean="0">
                <a:solidFill>
                  <a:srgbClr val="000000"/>
                </a:solidFill>
                <a:cs typeface="Times New Roman" pitchFamily="18" charset="0"/>
              </a:rPr>
              <a:t>And I’d be remiss if I didn’t acknowledge a very integral and guiding component for all of our endeavors….our </a:t>
            </a:r>
            <a:r>
              <a:rPr lang="en-US" altLang="en-US" b="1" smtClean="0">
                <a:solidFill>
                  <a:srgbClr val="FF0000"/>
                </a:solidFill>
                <a:cs typeface="Times New Roman" pitchFamily="18" charset="0"/>
              </a:rPr>
              <a:t>(MISSION STATEMENT)</a:t>
            </a:r>
            <a:r>
              <a:rPr lang="en-US" altLang="en-US" smtClean="0">
                <a:solidFill>
                  <a:srgbClr val="000000"/>
                </a:solidFill>
                <a:cs typeface="Times New Roman" pitchFamily="18" charset="0"/>
              </a:rPr>
              <a:t>…embraced from the top by our Board of Directors and each of our more than 230 staff members.   A few of the remarkable adjectives…Be-</a:t>
            </a:r>
            <a:r>
              <a:rPr lang="en-US" altLang="en-US" u="sng" smtClean="0">
                <a:solidFill>
                  <a:srgbClr val="000000"/>
                </a:solidFill>
                <a:cs typeface="Times New Roman" pitchFamily="18" charset="0"/>
              </a:rPr>
              <a:t>Independent</a:t>
            </a:r>
            <a:r>
              <a:rPr lang="en-US" altLang="en-US" smtClean="0">
                <a:solidFill>
                  <a:srgbClr val="000000"/>
                </a:solidFill>
                <a:cs typeface="Times New Roman" pitchFamily="18" charset="0"/>
              </a:rPr>
              <a:t> &amp; </a:t>
            </a:r>
            <a:r>
              <a:rPr lang="en-US" altLang="en-US" u="sng" smtClean="0">
                <a:solidFill>
                  <a:srgbClr val="000000"/>
                </a:solidFill>
                <a:cs typeface="Times New Roman" pitchFamily="18" charset="0"/>
              </a:rPr>
              <a:t>Community</a:t>
            </a:r>
            <a:r>
              <a:rPr lang="en-US" altLang="en-US" smtClean="0">
                <a:solidFill>
                  <a:srgbClr val="000000"/>
                </a:solidFill>
                <a:cs typeface="Times New Roman" pitchFamily="18" charset="0"/>
              </a:rPr>
              <a:t>,  Offer-</a:t>
            </a:r>
            <a:r>
              <a:rPr lang="en-US" altLang="en-US" u="sng" smtClean="0">
                <a:solidFill>
                  <a:srgbClr val="000000"/>
                </a:solidFill>
                <a:cs typeface="Times New Roman" pitchFamily="18" charset="0"/>
              </a:rPr>
              <a:t> Quality</a:t>
            </a:r>
            <a:r>
              <a:rPr lang="en-US" altLang="en-US" smtClean="0">
                <a:solidFill>
                  <a:srgbClr val="000000"/>
                </a:solidFill>
                <a:cs typeface="Times New Roman" pitchFamily="18" charset="0"/>
              </a:rPr>
              <a:t> &amp;</a:t>
            </a:r>
            <a:r>
              <a:rPr lang="en-US" altLang="en-US" u="sng" smtClean="0">
                <a:solidFill>
                  <a:srgbClr val="000000"/>
                </a:solidFill>
                <a:cs typeface="Times New Roman" pitchFamily="18" charset="0"/>
              </a:rPr>
              <a:t> Value</a:t>
            </a:r>
            <a:r>
              <a:rPr lang="en-US" altLang="en-US" smtClean="0">
                <a:solidFill>
                  <a:srgbClr val="000000"/>
                </a:solidFill>
                <a:cs typeface="Times New Roman" pitchFamily="18" charset="0"/>
              </a:rPr>
              <a:t>,  Provide</a:t>
            </a:r>
            <a:r>
              <a:rPr lang="en-US" altLang="en-US" u="sng" smtClean="0">
                <a:solidFill>
                  <a:srgbClr val="000000"/>
                </a:solidFill>
                <a:cs typeface="Times New Roman" pitchFamily="18" charset="0"/>
              </a:rPr>
              <a:t>-Unsurpassed, Dedicated </a:t>
            </a:r>
            <a:r>
              <a:rPr lang="en-US" altLang="en-US" smtClean="0">
                <a:solidFill>
                  <a:srgbClr val="000000"/>
                </a:solidFill>
                <a:cs typeface="Times New Roman" pitchFamily="18" charset="0"/>
              </a:rPr>
              <a:t>&amp;</a:t>
            </a:r>
            <a:r>
              <a:rPr lang="en-US" altLang="en-US" u="sng" smtClean="0">
                <a:solidFill>
                  <a:srgbClr val="000000"/>
                </a:solidFill>
                <a:cs typeface="Times New Roman" pitchFamily="18" charset="0"/>
              </a:rPr>
              <a:t> Professional</a:t>
            </a:r>
            <a:endParaRPr lang="en-US" altLang="en-US" sz="1000" smtClean="0">
              <a:latin typeface="Nimrod"/>
              <a:cs typeface="Times New Roman" pitchFamily="18" charset="0"/>
            </a:endParaRPr>
          </a:p>
          <a:p>
            <a:pPr eaLnBrk="1" hangingPunct="1">
              <a:spcBef>
                <a:spcPct val="0"/>
              </a:spcBef>
            </a:pPr>
            <a:endParaRPr lang="en-US" altLang="en-US" smtClean="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729AF354-1C74-4E24-BF5B-1C113FD2470E}" type="slidenum">
              <a:rPr lang="en-US" altLang="en-US">
                <a:latin typeface="Calibri" pitchFamily="34" charset="0"/>
              </a:rPr>
              <a:pPr/>
              <a:t>12</a:t>
            </a:fld>
            <a:endParaRPr lang="en-US" altLang="en-US">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a:lnSpc>
                <a:spcPct val="120000"/>
              </a:lnSpc>
              <a:spcBef>
                <a:spcPct val="0"/>
              </a:spcBef>
            </a:pPr>
            <a:r>
              <a:rPr lang="en-US" altLang="en-US" smtClean="0">
                <a:solidFill>
                  <a:srgbClr val="000000"/>
                </a:solidFill>
                <a:cs typeface="Times New Roman" pitchFamily="18" charset="0"/>
              </a:rPr>
              <a:t>And I’d be remiss if I didn’t acknowledge a very integral and guiding component for all of our endeavors….our </a:t>
            </a:r>
            <a:r>
              <a:rPr lang="en-US" altLang="en-US" b="1" smtClean="0">
                <a:solidFill>
                  <a:srgbClr val="FF0000"/>
                </a:solidFill>
                <a:cs typeface="Times New Roman" pitchFamily="18" charset="0"/>
              </a:rPr>
              <a:t>(MISSION STATEMENT)</a:t>
            </a:r>
            <a:r>
              <a:rPr lang="en-US" altLang="en-US" smtClean="0">
                <a:solidFill>
                  <a:srgbClr val="000000"/>
                </a:solidFill>
                <a:cs typeface="Times New Roman" pitchFamily="18" charset="0"/>
              </a:rPr>
              <a:t>…embraced from the top by our Board of Directors and each of our more than 230 staff members.   A few of the remarkable adjectives…Be-</a:t>
            </a:r>
            <a:r>
              <a:rPr lang="en-US" altLang="en-US" u="sng" smtClean="0">
                <a:solidFill>
                  <a:srgbClr val="000000"/>
                </a:solidFill>
                <a:cs typeface="Times New Roman" pitchFamily="18" charset="0"/>
              </a:rPr>
              <a:t>Independent</a:t>
            </a:r>
            <a:r>
              <a:rPr lang="en-US" altLang="en-US" smtClean="0">
                <a:solidFill>
                  <a:srgbClr val="000000"/>
                </a:solidFill>
                <a:cs typeface="Times New Roman" pitchFamily="18" charset="0"/>
              </a:rPr>
              <a:t> &amp; </a:t>
            </a:r>
            <a:r>
              <a:rPr lang="en-US" altLang="en-US" u="sng" smtClean="0">
                <a:solidFill>
                  <a:srgbClr val="000000"/>
                </a:solidFill>
                <a:cs typeface="Times New Roman" pitchFamily="18" charset="0"/>
              </a:rPr>
              <a:t>Community</a:t>
            </a:r>
            <a:r>
              <a:rPr lang="en-US" altLang="en-US" smtClean="0">
                <a:solidFill>
                  <a:srgbClr val="000000"/>
                </a:solidFill>
                <a:cs typeface="Times New Roman" pitchFamily="18" charset="0"/>
              </a:rPr>
              <a:t>,  Offer-</a:t>
            </a:r>
            <a:r>
              <a:rPr lang="en-US" altLang="en-US" u="sng" smtClean="0">
                <a:solidFill>
                  <a:srgbClr val="000000"/>
                </a:solidFill>
                <a:cs typeface="Times New Roman" pitchFamily="18" charset="0"/>
              </a:rPr>
              <a:t> Quality</a:t>
            </a:r>
            <a:r>
              <a:rPr lang="en-US" altLang="en-US" smtClean="0">
                <a:solidFill>
                  <a:srgbClr val="000000"/>
                </a:solidFill>
                <a:cs typeface="Times New Roman" pitchFamily="18" charset="0"/>
              </a:rPr>
              <a:t> &amp;</a:t>
            </a:r>
            <a:r>
              <a:rPr lang="en-US" altLang="en-US" u="sng" smtClean="0">
                <a:solidFill>
                  <a:srgbClr val="000000"/>
                </a:solidFill>
                <a:cs typeface="Times New Roman" pitchFamily="18" charset="0"/>
              </a:rPr>
              <a:t> Value</a:t>
            </a:r>
            <a:r>
              <a:rPr lang="en-US" altLang="en-US" smtClean="0">
                <a:solidFill>
                  <a:srgbClr val="000000"/>
                </a:solidFill>
                <a:cs typeface="Times New Roman" pitchFamily="18" charset="0"/>
              </a:rPr>
              <a:t>,  Provide</a:t>
            </a:r>
            <a:r>
              <a:rPr lang="en-US" altLang="en-US" u="sng" smtClean="0">
                <a:solidFill>
                  <a:srgbClr val="000000"/>
                </a:solidFill>
                <a:cs typeface="Times New Roman" pitchFamily="18" charset="0"/>
              </a:rPr>
              <a:t>-Unsurpassed, Dedicated </a:t>
            </a:r>
            <a:r>
              <a:rPr lang="en-US" altLang="en-US" smtClean="0">
                <a:solidFill>
                  <a:srgbClr val="000000"/>
                </a:solidFill>
                <a:cs typeface="Times New Roman" pitchFamily="18" charset="0"/>
              </a:rPr>
              <a:t>&amp;</a:t>
            </a:r>
            <a:r>
              <a:rPr lang="en-US" altLang="en-US" u="sng" smtClean="0">
                <a:solidFill>
                  <a:srgbClr val="000000"/>
                </a:solidFill>
                <a:cs typeface="Times New Roman" pitchFamily="18" charset="0"/>
              </a:rPr>
              <a:t> Professional</a:t>
            </a:r>
            <a:endParaRPr lang="en-US" altLang="en-US" sz="1000" smtClean="0">
              <a:latin typeface="Nimrod"/>
              <a:cs typeface="Times New Roman" pitchFamily="18" charset="0"/>
            </a:endParaRPr>
          </a:p>
          <a:p>
            <a:pPr eaLnBrk="1" hangingPunct="1">
              <a:spcBef>
                <a:spcPct val="0"/>
              </a:spcBef>
            </a:pPr>
            <a:endParaRPr lang="en-US" altLang="en-US" smtClean="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729AF354-1C74-4E24-BF5B-1C113FD2470E}" type="slidenum">
              <a:rPr lang="en-US" altLang="en-US">
                <a:latin typeface="Calibri" pitchFamily="34" charset="0"/>
              </a:rPr>
              <a:pPr/>
              <a:t>13</a:t>
            </a:fld>
            <a:endParaRPr lang="en-US" altLang="en-US">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smtClean="0">
                <a:solidFill>
                  <a:srgbClr val="FF0000"/>
                </a:solidFill>
                <a:cs typeface="Times New Roman" pitchFamily="18" charset="0"/>
              </a:rPr>
              <a:t>New Strasburg photo.</a:t>
            </a:r>
            <a:endParaRPr lang="en-US" altLang="en-US" smtClean="0"/>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59E5B03A-7878-446F-8172-2A41E3699A85}" type="slidenum">
              <a:rPr lang="en-US" altLang="en-US">
                <a:latin typeface="Calibri" pitchFamily="34" charset="0"/>
              </a:rPr>
              <a:pPr/>
              <a:t>14</a:t>
            </a:fld>
            <a:endParaRPr lang="en-US" altLang="en-US">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ENB Mortgage Expansion</a:t>
            </a:r>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1C129A7E-0945-4994-88CA-2F92EAE0AEE4}" type="slidenum">
              <a:rPr lang="en-US" altLang="en-US">
                <a:latin typeface="Calibri" pitchFamily="34" charset="0"/>
              </a:rPr>
              <a:pPr/>
              <a:t>15</a:t>
            </a:fld>
            <a:endParaRPr lang="en-US" altLang="en-US">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smtClean="0">
                <a:solidFill>
                  <a:srgbClr val="FF0000"/>
                </a:solidFill>
                <a:cs typeface="Times New Roman" pitchFamily="18" charset="0"/>
              </a:rPr>
              <a:t>Commercial Real Estate Lending</a:t>
            </a:r>
            <a:endParaRPr lang="en-US" altLang="en-US" smtClean="0"/>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BF280619-F6ED-445D-82EB-3DD5A3C261A0}" type="slidenum">
              <a:rPr lang="en-US" altLang="en-US">
                <a:latin typeface="Calibri" pitchFamily="34" charset="0"/>
              </a:rPr>
              <a:pPr/>
              <a:t>16</a:t>
            </a:fld>
            <a:endParaRPr lang="en-US" altLang="en-US">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Ag Lending</a:t>
            </a:r>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8877BF5B-51CE-43F4-8D71-4AF4205DFC02}" type="slidenum">
              <a:rPr lang="en-US" altLang="en-US">
                <a:latin typeface="Calibri" pitchFamily="34" charset="0"/>
              </a:rPr>
              <a:pPr/>
              <a:t>17</a:t>
            </a:fld>
            <a:endParaRPr lang="en-US" altLang="en-US">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pPr>
            <a:r>
              <a:rPr lang="en-US" altLang="en-US" smtClean="0"/>
              <a:t>talk about charitable spirit.  What we give as a percent of earnings.  EITC.  Scott giving numbers to Aaron.</a:t>
            </a:r>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CA47740A-E49A-4804-BABA-432C4D1676E9}" type="slidenum">
              <a:rPr lang="en-US" altLang="en-US">
                <a:latin typeface="Calibri" pitchFamily="34" charset="0"/>
              </a:rPr>
              <a:pPr/>
              <a:t>18</a:t>
            </a:fld>
            <a:endParaRPr lang="en-US" altLang="en-US">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Card on the Spot</a:t>
            </a:r>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134B7202-372F-473E-A46B-451F9D76EE6B}" type="slidenum">
              <a:rPr lang="en-US" altLang="en-US">
                <a:latin typeface="Calibri" pitchFamily="34" charset="0"/>
              </a:rPr>
              <a:pPr/>
              <a:t>19</a:t>
            </a:fld>
            <a:endParaRPr lang="en-US" altLang="en-US">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Debit Alerts</a:t>
            </a:r>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E9BDC254-1D21-40DB-9EF8-75CD84255BD5}" type="slidenum">
              <a:rPr lang="en-US" altLang="en-US">
                <a:latin typeface="Calibri" pitchFamily="34" charset="0"/>
              </a:rPr>
              <a:pPr/>
              <a:t>20</a:t>
            </a:fld>
            <a:endParaRPr lang="en-US" altLang="en-US">
              <a:latin typeface="Calibri"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Payment on the Go!</a:t>
            </a:r>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AECA6AB7-1944-4B18-9414-78F356C3409A}" type="slidenum">
              <a:rPr lang="en-US" altLang="en-US">
                <a:latin typeface="Calibri" pitchFamily="34" charset="0"/>
              </a:rPr>
              <a:pPr/>
              <a:t>21</a:t>
            </a:fld>
            <a:endParaRPr lang="en-US" altLang="en-US">
              <a:latin typeface="Calibri"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Small Commercial Centralized Underwriting (SCCU)</a:t>
            </a:r>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ACD9CEFA-63F9-4F93-B1FF-05618D39A3B0}" type="slidenum">
              <a:rPr lang="en-US" altLang="en-US">
                <a:latin typeface="Calibri" pitchFamily="34" charset="0"/>
              </a:rPr>
              <a:pPr/>
              <a:t>22</a:t>
            </a:fld>
            <a:endParaRPr lang="en-US" altLang="en-US">
              <a:latin typeface="Calibri"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Strategic Planning</a:t>
            </a:r>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9608327F-2205-491D-8D8A-BAB2AA05BEF9}" type="slidenum">
              <a:rPr lang="en-US" altLang="en-US">
                <a:latin typeface="Calibri" pitchFamily="34" charset="0"/>
              </a:rPr>
              <a:pPr/>
              <a:t>23</a:t>
            </a:fld>
            <a:endParaRPr lang="en-US" altLang="en-US">
              <a:latin typeface="Calibri"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a:lnSpc>
                <a:spcPct val="120000"/>
              </a:lnSpc>
              <a:spcBef>
                <a:spcPct val="0"/>
              </a:spcBef>
            </a:pPr>
            <a:r>
              <a:rPr lang="en-US" altLang="en-US" smtClean="0">
                <a:cs typeface="Times New Roman" pitchFamily="18" charset="0"/>
              </a:rPr>
              <a:t>To review some of the highlights contained therein; we’ll have a </a:t>
            </a:r>
            <a:r>
              <a:rPr lang="en-US" altLang="en-US" b="1" smtClean="0">
                <a:solidFill>
                  <a:srgbClr val="FF0000"/>
                </a:solidFill>
                <a:cs typeface="Times New Roman" pitchFamily="18" charset="0"/>
              </a:rPr>
              <a:t>(FINANCIAL REVIEW)</a:t>
            </a:r>
            <a:r>
              <a:rPr lang="en-US" altLang="en-US" smtClean="0">
                <a:cs typeface="Times New Roman" pitchFamily="18" charset="0"/>
              </a:rPr>
              <a:t> by Scott Lied </a:t>
            </a:r>
            <a:endParaRPr lang="en-US" altLang="en-US" sz="1000" smtClean="0">
              <a:latin typeface="Nimrod"/>
              <a:cs typeface="Times New Roman" pitchFamily="18" charset="0"/>
            </a:endParaRPr>
          </a:p>
          <a:p>
            <a:pPr eaLnBrk="1">
              <a:lnSpc>
                <a:spcPct val="120000"/>
              </a:lnSpc>
              <a:spcBef>
                <a:spcPct val="0"/>
              </a:spcBef>
            </a:pPr>
            <a:r>
              <a:rPr lang="en-US" altLang="en-US" smtClean="0">
                <a:cs typeface="Times New Roman" pitchFamily="18" charset="0"/>
              </a:rPr>
              <a:t>Scott…</a:t>
            </a:r>
            <a:endParaRPr lang="en-US" altLang="en-US" sz="1000" smtClean="0">
              <a:latin typeface="Nimrod"/>
              <a:cs typeface="Times New Roman" pitchFamily="18" charset="0"/>
            </a:endParaRPr>
          </a:p>
          <a:p>
            <a:pPr eaLnBrk="1" hangingPunct="1">
              <a:spcBef>
                <a:spcPct val="0"/>
              </a:spcBef>
            </a:pPr>
            <a:endParaRPr lang="en-US" altLang="en-US" smtClean="0"/>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E72B1B43-1EFC-47EF-B471-BE500B49A9A9}" type="slidenum">
              <a:rPr lang="en-US" altLang="en-US">
                <a:latin typeface="Calibri" pitchFamily="34" charset="0"/>
              </a:rPr>
              <a:pPr/>
              <a:t>24</a:t>
            </a:fld>
            <a:endParaRPr lang="en-US" altLang="en-US">
              <a:latin typeface="Calibri"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285750" indent="-285750" eaLnBrk="1" fontAlgn="auto" hangingPunct="1">
              <a:spcBef>
                <a:spcPts val="0"/>
              </a:spcBef>
              <a:spcAft>
                <a:spcPts val="0"/>
              </a:spcAft>
              <a:tabLst>
                <a:tab pos="285750" algn="l"/>
                <a:tab pos="1828800" algn="l"/>
              </a:tabLst>
              <a:defRPr/>
            </a:pPr>
            <a:r>
              <a:rPr lang="en-US" b="1" dirty="0" smtClean="0">
                <a:solidFill>
                  <a:srgbClr val="FF0000"/>
                </a:solidFill>
                <a:ea typeface="Times New Roman"/>
              </a:rPr>
              <a:t>(DISCLOSURES – Slide 1)</a:t>
            </a:r>
            <a:endParaRPr lang="en-US" sz="1000" dirty="0" smtClean="0">
              <a:latin typeface="Times New Roman"/>
              <a:ea typeface="Times New Roman"/>
            </a:endParaRPr>
          </a:p>
          <a:p>
            <a:pPr marL="283210" eaLnBrk="1" fontAlgn="auto" hangingPunct="1">
              <a:lnSpc>
                <a:spcPts val="400"/>
              </a:lnSpc>
              <a:spcBef>
                <a:spcPts val="0"/>
              </a:spcBef>
              <a:spcAft>
                <a:spcPts val="0"/>
              </a:spcAft>
              <a:tabLst>
                <a:tab pos="285750" algn="l"/>
                <a:tab pos="1828800" algn="l"/>
              </a:tabLst>
              <a:defRPr/>
            </a:pPr>
            <a:r>
              <a:rPr lang="en-US" b="1" dirty="0" smtClean="0">
                <a:ea typeface="Times New Roman"/>
              </a:rPr>
              <a:t> </a:t>
            </a:r>
            <a:endParaRPr lang="en-US" sz="1000" dirty="0" smtClean="0">
              <a:latin typeface="Times New Roman"/>
              <a:ea typeface="Times New Roman"/>
            </a:endParaRPr>
          </a:p>
          <a:p>
            <a:pPr eaLnBrk="1" fontAlgn="auto" hangingPunct="1">
              <a:spcBef>
                <a:spcPts val="0"/>
              </a:spcBef>
              <a:spcAft>
                <a:spcPts val="0"/>
              </a:spcAft>
              <a:buFont typeface="Courier New"/>
              <a:buNone/>
              <a:tabLst>
                <a:tab pos="285750" algn="l"/>
                <a:tab pos="514350" algn="l"/>
                <a:tab pos="628650" algn="l"/>
                <a:tab pos="685800" algn="l"/>
              </a:tabLst>
              <a:defRPr/>
            </a:pPr>
            <a:r>
              <a:rPr lang="x-none" smtClean="0">
                <a:ea typeface="Times New Roman"/>
              </a:rPr>
              <a:t>We begin the Financial Presentation with the standard disclosure: </a:t>
            </a:r>
            <a:endParaRPr lang="en-US" sz="1000" dirty="0" smtClean="0">
              <a:latin typeface="Times New Roman"/>
              <a:ea typeface="Times New Roman"/>
            </a:endParaRPr>
          </a:p>
          <a:p>
            <a:pPr marL="342900" indent="-342900" eaLnBrk="1" fontAlgn="auto" hangingPunct="1">
              <a:spcBef>
                <a:spcPts val="0"/>
              </a:spcBef>
              <a:spcAft>
                <a:spcPts val="0"/>
              </a:spcAft>
              <a:buFont typeface="Courier New"/>
              <a:buChar char="o"/>
              <a:tabLst>
                <a:tab pos="285750" algn="l"/>
                <a:tab pos="514350" algn="l"/>
                <a:tab pos="628650" algn="l"/>
              </a:tabLst>
              <a:defRPr/>
            </a:pPr>
            <a:r>
              <a:rPr lang="x-none" smtClean="0">
                <a:ea typeface="Times New Roman"/>
              </a:rPr>
              <a:t>Some of the following slides may contain Unaudited information</a:t>
            </a:r>
            <a:r>
              <a:rPr lang="en-US" dirty="0" smtClean="0">
                <a:ea typeface="Times New Roman"/>
              </a:rPr>
              <a:t>, </a:t>
            </a:r>
            <a:r>
              <a:rPr lang="x-none" smtClean="0">
                <a:ea typeface="Times New Roman"/>
              </a:rPr>
              <a:t>such as information shared about 2014 results or projections.  </a:t>
            </a:r>
            <a:endParaRPr lang="en-US" sz="1000" dirty="0" smtClean="0">
              <a:latin typeface="Times New Roman"/>
              <a:ea typeface="Times New Roman"/>
            </a:endParaRPr>
          </a:p>
          <a:p>
            <a:pPr marL="800100" lvl="1" indent="-342900" eaLnBrk="1" fontAlgn="auto" hangingPunct="1">
              <a:spcBef>
                <a:spcPts val="0"/>
              </a:spcBef>
              <a:spcAft>
                <a:spcPts val="0"/>
              </a:spcAft>
              <a:buFont typeface="Courier New"/>
              <a:buChar char="o"/>
              <a:tabLst>
                <a:tab pos="285750" algn="l"/>
                <a:tab pos="514350" algn="l"/>
                <a:tab pos="628650" algn="l"/>
                <a:tab pos="685800" algn="l"/>
              </a:tabLst>
              <a:defRPr/>
            </a:pPr>
            <a:r>
              <a:rPr lang="x-none" smtClean="0">
                <a:ea typeface="Times New Roman"/>
              </a:rPr>
              <a:t>This information is subject to adjustments upon completion of the 2014 Audit.</a:t>
            </a:r>
            <a:endParaRPr lang="en-US" sz="1000" dirty="0" smtClean="0">
              <a:latin typeface="Times New Roman"/>
              <a:ea typeface="Times New Roman"/>
            </a:endParaRPr>
          </a:p>
          <a:p>
            <a:pPr marL="342900" indent="-342900" eaLnBrk="1" fontAlgn="auto" hangingPunct="1">
              <a:spcBef>
                <a:spcPts val="0"/>
              </a:spcBef>
              <a:spcAft>
                <a:spcPts val="0"/>
              </a:spcAft>
              <a:buFont typeface="Courier New"/>
              <a:buChar char="o"/>
              <a:tabLst>
                <a:tab pos="285750" algn="l"/>
                <a:tab pos="514350" algn="l"/>
                <a:tab pos="628650" algn="l"/>
                <a:tab pos="685800" algn="l"/>
              </a:tabLst>
              <a:defRPr/>
            </a:pPr>
            <a:r>
              <a:rPr lang="x-none" smtClean="0">
                <a:ea typeface="Times New Roman"/>
              </a:rPr>
              <a:t>Some of the material and/or language used in this presentation would be considered a forward-looking statement.  Under the safe harbor provisions, Management is not obligated to update these forward-looking statements.</a:t>
            </a:r>
            <a:endParaRPr lang="en-US" sz="1000" dirty="0" smtClean="0">
              <a:latin typeface="Times New Roman"/>
              <a:ea typeface="Times New Roman"/>
            </a:endParaRPr>
          </a:p>
          <a:p>
            <a:pPr eaLnBrk="1" fontAlgn="auto" hangingPunct="1">
              <a:spcBef>
                <a:spcPts val="0"/>
              </a:spcBef>
              <a:spcAft>
                <a:spcPts val="0"/>
              </a:spcAft>
              <a:defRPr/>
            </a:pPr>
            <a:endParaRPr lang="en-US" dirty="0"/>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9E2D9F78-9B69-4F8C-A50B-3608BC267E59}" type="slidenum">
              <a:rPr lang="en-US" altLang="en-US">
                <a:latin typeface="Calibri" pitchFamily="34" charset="0"/>
              </a:rPr>
              <a:pPr/>
              <a:t>25</a:t>
            </a:fld>
            <a:endParaRPr lang="en-US" altLang="en-US">
              <a:latin typeface="Calibri"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tabLst>
                <a:tab pos="285750" algn="l"/>
                <a:tab pos="1828800" algn="l"/>
              </a:tabLst>
            </a:pPr>
            <a:r>
              <a:rPr lang="en-US" altLang="en-US" b="1" smtClean="0">
                <a:solidFill>
                  <a:srgbClr val="FF0000"/>
                </a:solidFill>
                <a:cs typeface="Times New Roman" pitchFamily="18" charset="0"/>
              </a:rPr>
              <a:t>(NET INCOME – Slide 2)</a:t>
            </a:r>
            <a:endParaRPr lang="en-US" altLang="en-US" sz="1000" smtClean="0">
              <a:latin typeface="Times New Roman" pitchFamily="18" charset="0"/>
              <a:cs typeface="Times New Roman" pitchFamily="18" charset="0"/>
            </a:endParaRPr>
          </a:p>
          <a:p>
            <a:pPr marL="800100" lvl="1" indent="-342900" eaLnBrk="1" hangingPunct="1">
              <a:spcBef>
                <a:spcPct val="0"/>
              </a:spcBef>
              <a:buFont typeface="Courier New" pitchFamily="49" charset="0"/>
              <a:buChar char="o"/>
              <a:tabLst>
                <a:tab pos="285750" algn="l"/>
                <a:tab pos="1828800" algn="l"/>
              </a:tabLst>
            </a:pPr>
            <a:r>
              <a:rPr lang="en-US" altLang="en-US" smtClean="0">
                <a:latin typeface="Times New Roman" pitchFamily="18" charset="0"/>
                <a:cs typeface="Times New Roman" pitchFamily="18" charset="0"/>
              </a:rPr>
              <a:t>The Corporation earned $7.7 million dollars in 2013, a 0.9% increase over 2012.</a:t>
            </a:r>
          </a:p>
          <a:p>
            <a:pPr marL="800100" lvl="1" indent="-342900" eaLnBrk="1" hangingPunct="1">
              <a:spcBef>
                <a:spcPct val="0"/>
              </a:spcBef>
              <a:buFont typeface="Courier New" pitchFamily="49" charset="0"/>
              <a:buChar char="o"/>
              <a:tabLst>
                <a:tab pos="285750" algn="l"/>
                <a:tab pos="1828800" algn="l"/>
              </a:tabLst>
            </a:pPr>
            <a:r>
              <a:rPr lang="en-US" altLang="en-US" smtClean="0">
                <a:latin typeface="Times New Roman" pitchFamily="18" charset="0"/>
                <a:cs typeface="Times New Roman" pitchFamily="18" charset="0"/>
              </a:rPr>
              <a:t>2013 represented the 3</a:t>
            </a:r>
            <a:r>
              <a:rPr lang="en-US" altLang="en-US" baseline="30000" smtClean="0">
                <a:latin typeface="Times New Roman" pitchFamily="18" charset="0"/>
                <a:cs typeface="Times New Roman" pitchFamily="18" charset="0"/>
              </a:rPr>
              <a:t>nd</a:t>
            </a:r>
            <a:r>
              <a:rPr lang="en-US" altLang="en-US" smtClean="0">
                <a:latin typeface="Times New Roman" pitchFamily="18" charset="0"/>
                <a:cs typeface="Times New Roman" pitchFamily="18" charset="0"/>
              </a:rPr>
              <a:t> consecutive year of record earnings, and 5</a:t>
            </a:r>
            <a:r>
              <a:rPr lang="en-US" altLang="en-US" baseline="30000" smtClean="0">
                <a:latin typeface="Times New Roman" pitchFamily="18" charset="0"/>
                <a:cs typeface="Times New Roman" pitchFamily="18" charset="0"/>
              </a:rPr>
              <a:t>th</a:t>
            </a:r>
            <a:r>
              <a:rPr lang="en-US" altLang="en-US" smtClean="0">
                <a:latin typeface="Times New Roman" pitchFamily="18" charset="0"/>
                <a:cs typeface="Times New Roman" pitchFamily="18" charset="0"/>
              </a:rPr>
              <a:t> consecutive year of higher earnings. </a:t>
            </a:r>
          </a:p>
          <a:p>
            <a:pPr marL="800100" lvl="1" indent="-342900" eaLnBrk="1" hangingPunct="1">
              <a:spcBef>
                <a:spcPct val="0"/>
              </a:spcBef>
              <a:buFont typeface="Courier New" pitchFamily="49" charset="0"/>
              <a:buChar char="o"/>
              <a:tabLst>
                <a:tab pos="285750" algn="l"/>
                <a:tab pos="1828800" algn="l"/>
              </a:tabLst>
            </a:pPr>
            <a:r>
              <a:rPr lang="en-US" altLang="en-US" smtClean="0">
                <a:latin typeface="Times New Roman" pitchFamily="18" charset="0"/>
                <a:cs typeface="Times New Roman" pitchFamily="18" charset="0"/>
              </a:rPr>
              <a:t>Our financial goal is to achieve</a:t>
            </a:r>
            <a:r>
              <a:rPr lang="en-US" altLang="en-US" b="1" smtClean="0">
                <a:latin typeface="Times New Roman" pitchFamily="18" charset="0"/>
                <a:cs typeface="Times New Roman" pitchFamily="18" charset="0"/>
              </a:rPr>
              <a:t> </a:t>
            </a:r>
            <a:r>
              <a:rPr lang="en-US" altLang="en-US" smtClean="0">
                <a:latin typeface="Times New Roman" pitchFamily="18" charset="0"/>
                <a:cs typeface="Times New Roman" pitchFamily="18" charset="0"/>
              </a:rPr>
              <a:t>a</a:t>
            </a:r>
            <a:r>
              <a:rPr lang="en-US" altLang="en-US" b="1" smtClean="0">
                <a:latin typeface="Times New Roman" pitchFamily="18" charset="0"/>
                <a:cs typeface="Times New Roman" pitchFamily="18" charset="0"/>
              </a:rPr>
              <a:t> </a:t>
            </a:r>
            <a:r>
              <a:rPr lang="en-US" altLang="en-US" smtClean="0">
                <a:latin typeface="Times New Roman" pitchFamily="18" charset="0"/>
                <a:cs typeface="Times New Roman" pitchFamily="18" charset="0"/>
              </a:rPr>
              <a:t>higher earnings steam </a:t>
            </a:r>
            <a:r>
              <a:rPr lang="en-US" altLang="en-US" u="sng" smtClean="0">
                <a:latin typeface="Times New Roman" pitchFamily="18" charset="0"/>
                <a:cs typeface="Times New Roman" pitchFamily="18" charset="0"/>
              </a:rPr>
              <a:t>over the long term</a:t>
            </a:r>
            <a:r>
              <a:rPr lang="en-US" altLang="en-US" smtClean="0">
                <a:latin typeface="Times New Roman" pitchFamily="18" charset="0"/>
                <a:cs typeface="Times New Roman" pitchFamily="18" charset="0"/>
              </a:rPr>
              <a:t>.  To do this there are times when we will make investments for the future that will initially impact earnings.  We have already made investments into our Branch network in 2013 and in 2014 we are making investments in our Mortgage area to drive more Mortgage volume. </a:t>
            </a:r>
          </a:p>
          <a:p>
            <a:pPr marL="800100" lvl="1" indent="-342900" eaLnBrk="1" hangingPunct="1">
              <a:spcBef>
                <a:spcPct val="0"/>
              </a:spcBef>
              <a:buFont typeface="Courier New" pitchFamily="49" charset="0"/>
              <a:buChar char="o"/>
              <a:tabLst>
                <a:tab pos="285750" algn="l"/>
                <a:tab pos="1828800" algn="l"/>
              </a:tabLst>
            </a:pPr>
            <a:r>
              <a:rPr lang="en-US" altLang="en-US" smtClean="0">
                <a:latin typeface="Times New Roman" pitchFamily="18" charset="0"/>
                <a:cs typeface="Times New Roman" pitchFamily="18" charset="0"/>
              </a:rPr>
              <a:t>2013 results, like prior years, </a:t>
            </a:r>
            <a:r>
              <a:rPr lang="en-US" altLang="en-US" u="sng" smtClean="0">
                <a:latin typeface="Times New Roman" pitchFamily="18" charset="0"/>
                <a:cs typeface="Times New Roman" pitchFamily="18" charset="0"/>
              </a:rPr>
              <a:t>were still highly influenced</a:t>
            </a:r>
            <a:r>
              <a:rPr lang="en-US" altLang="en-US" smtClean="0">
                <a:latin typeface="Times New Roman" pitchFamily="18" charset="0"/>
                <a:cs typeface="Times New Roman" pitchFamily="18" charset="0"/>
              </a:rPr>
              <a:t> by the interest rate environment.  With interest rates remaining at historically low levels, increasing net interest income has been a challenge.</a:t>
            </a:r>
          </a:p>
          <a:p>
            <a:pPr marL="800100" lvl="1" indent="-342900" eaLnBrk="1" hangingPunct="1">
              <a:spcBef>
                <a:spcPct val="0"/>
              </a:spcBef>
              <a:buFont typeface="Courier New" pitchFamily="49" charset="0"/>
              <a:buChar char="o"/>
              <a:tabLst>
                <a:tab pos="285750" algn="l"/>
                <a:tab pos="1828800" algn="l"/>
              </a:tabLst>
            </a:pPr>
            <a:r>
              <a:rPr lang="en-US" altLang="en-US" u="sng" smtClean="0">
                <a:latin typeface="Times New Roman" pitchFamily="18" charset="0"/>
                <a:cs typeface="Times New Roman" pitchFamily="18" charset="0"/>
              </a:rPr>
              <a:t>However</a:t>
            </a:r>
            <a:r>
              <a:rPr lang="en-US" altLang="en-US" smtClean="0">
                <a:latin typeface="Times New Roman" pitchFamily="18" charset="0"/>
                <a:cs typeface="Times New Roman" pitchFamily="18" charset="0"/>
              </a:rPr>
              <a:t>, the extremely low rates have </a:t>
            </a:r>
            <a:r>
              <a:rPr lang="en-US" altLang="en-US" u="sng" smtClean="0">
                <a:latin typeface="Times New Roman" pitchFamily="18" charset="0"/>
                <a:cs typeface="Times New Roman" pitchFamily="18" charset="0"/>
              </a:rPr>
              <a:t>also</a:t>
            </a:r>
            <a:r>
              <a:rPr lang="en-US" altLang="en-US" smtClean="0">
                <a:latin typeface="Times New Roman" pitchFamily="18" charset="0"/>
                <a:cs typeface="Times New Roman" pitchFamily="18" charset="0"/>
              </a:rPr>
              <a:t> produced record unrealized security gains.</a:t>
            </a:r>
          </a:p>
          <a:p>
            <a:pPr marL="800100" lvl="1" indent="-342900" eaLnBrk="1" hangingPunct="1">
              <a:spcBef>
                <a:spcPct val="0"/>
              </a:spcBef>
              <a:buFont typeface="Courier New" pitchFamily="49" charset="0"/>
              <a:buChar char="o"/>
              <a:tabLst>
                <a:tab pos="285750" algn="l"/>
                <a:tab pos="1828800" algn="l"/>
              </a:tabLst>
            </a:pPr>
            <a:r>
              <a:rPr lang="en-US" altLang="en-US" smtClean="0">
                <a:latin typeface="Times New Roman" pitchFamily="18" charset="0"/>
                <a:cs typeface="Times New Roman" pitchFamily="18" charset="0"/>
              </a:rPr>
              <a:t>Asset growth rates have picked up, but continue to be limited by slow economic growth, Loan demand has improved, but many businesses are holding back expansion plans.</a:t>
            </a:r>
          </a:p>
          <a:p>
            <a:pPr marL="800100" lvl="1" indent="-342900" eaLnBrk="1" hangingPunct="1">
              <a:spcBef>
                <a:spcPct val="0"/>
              </a:spcBef>
              <a:buFont typeface="Courier New" pitchFamily="49" charset="0"/>
              <a:buChar char="o"/>
              <a:tabLst>
                <a:tab pos="285750" algn="l"/>
                <a:tab pos="1828800" algn="l"/>
              </a:tabLst>
            </a:pPr>
            <a:r>
              <a:rPr lang="en-US" altLang="en-US" smtClean="0">
                <a:latin typeface="Times New Roman" pitchFamily="18" charset="0"/>
                <a:cs typeface="Times New Roman" pitchFamily="18" charset="0"/>
              </a:rPr>
              <a:t>Asset quality remains extremely strong, allowing management to take credit provisions to reduce our ALLL.</a:t>
            </a:r>
          </a:p>
        </p:txBody>
      </p:sp>
      <p:sp>
        <p:nvSpPr>
          <p:cNvPr id="686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0C61F844-65BF-4E27-A1E8-1286894572C0}" type="slidenum">
              <a:rPr lang="en-US" altLang="en-US">
                <a:latin typeface="Calibri" pitchFamily="34" charset="0"/>
              </a:rPr>
              <a:pPr/>
              <a:t>26</a:t>
            </a:fld>
            <a:endParaRPr lang="en-US" altLang="en-US">
              <a:latin typeface="Calibri"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tabLst>
                <a:tab pos="285750" algn="l"/>
                <a:tab pos="1828800" algn="l"/>
              </a:tabLst>
            </a:pPr>
            <a:r>
              <a:rPr lang="en-US" altLang="en-US" b="1" smtClean="0">
                <a:solidFill>
                  <a:srgbClr val="FF0000"/>
                </a:solidFill>
                <a:cs typeface="Times New Roman" pitchFamily="18" charset="0"/>
              </a:rPr>
              <a:t>(CORE EARNINGS ITEMS – Slide 3)</a:t>
            </a:r>
            <a:endParaRPr lang="en-US" altLang="en-US" sz="1000" smtClean="0">
              <a:latin typeface="Times New Roman" pitchFamily="18" charset="0"/>
              <a:cs typeface="Times New Roman" pitchFamily="18" charset="0"/>
            </a:endParaRPr>
          </a:p>
          <a:p>
            <a:pPr eaLnBrk="1" hangingPunct="1">
              <a:spcBef>
                <a:spcPct val="0"/>
              </a:spcBef>
              <a:tabLst>
                <a:tab pos="285750" algn="l"/>
                <a:tab pos="1828800" algn="l"/>
              </a:tabLst>
            </a:pPr>
            <a:r>
              <a:rPr lang="en-US" altLang="en-US" u="sng" smtClean="0">
                <a:latin typeface="Times New Roman" pitchFamily="18" charset="0"/>
                <a:cs typeface="Times New Roman" pitchFamily="18" charset="0"/>
              </a:rPr>
              <a:t>This slide Summarizes the 3 major components of the Income Statement</a:t>
            </a:r>
            <a:endParaRPr lang="en-US" altLang="en-US" smtClean="0">
              <a:latin typeface="Times New Roman" pitchFamily="18" charset="0"/>
              <a:cs typeface="Times New Roman" pitchFamily="18" charset="0"/>
            </a:endParaRPr>
          </a:p>
          <a:p>
            <a:pPr marL="800100" lvl="1" indent="-342900" eaLnBrk="1" hangingPunct="1">
              <a:spcBef>
                <a:spcPct val="0"/>
              </a:spcBef>
              <a:buFont typeface="Courier New" pitchFamily="49" charset="0"/>
              <a:buChar char="o"/>
              <a:tabLst>
                <a:tab pos="285750" algn="l"/>
                <a:tab pos="1828800" algn="l"/>
              </a:tabLst>
            </a:pPr>
            <a:r>
              <a:rPr lang="en-US" altLang="en-US" u="sng" smtClean="0">
                <a:latin typeface="Times New Roman" pitchFamily="18" charset="0"/>
                <a:cs typeface="Times New Roman" pitchFamily="18" charset="0"/>
              </a:rPr>
              <a:t>Net Interest Income</a:t>
            </a:r>
            <a:r>
              <a:rPr lang="en-US" altLang="en-US" smtClean="0">
                <a:latin typeface="Times New Roman" pitchFamily="18" charset="0"/>
                <a:cs typeface="Times New Roman" pitchFamily="18" charset="0"/>
              </a:rPr>
              <a:t> – NII is our main income source, or core earnings, making up 70% of our Gross Revenue.  Commonly referred to as margin income. </a:t>
            </a:r>
          </a:p>
          <a:p>
            <a:pPr marL="800100" lvl="1" indent="-342900" eaLnBrk="1" hangingPunct="1">
              <a:spcBef>
                <a:spcPct val="0"/>
              </a:spcBef>
              <a:buFont typeface="Courier New" pitchFamily="49" charset="0"/>
              <a:buChar char="o"/>
              <a:tabLst>
                <a:tab pos="285750" algn="l"/>
                <a:tab pos="1828800" algn="l"/>
              </a:tabLst>
            </a:pPr>
            <a:endParaRPr lang="en-US" altLang="en-US" smtClean="0">
              <a:latin typeface="Times New Roman" pitchFamily="18" charset="0"/>
              <a:cs typeface="Times New Roman" pitchFamily="18" charset="0"/>
            </a:endParaRPr>
          </a:p>
          <a:p>
            <a:pPr marL="800100" lvl="1" indent="-342900" eaLnBrk="1" hangingPunct="1">
              <a:spcBef>
                <a:spcPct val="0"/>
              </a:spcBef>
              <a:buFont typeface="Courier New" pitchFamily="49" charset="0"/>
              <a:buChar char="o"/>
              <a:tabLst>
                <a:tab pos="285750" algn="l"/>
                <a:tab pos="1828800" algn="l"/>
              </a:tabLst>
            </a:pPr>
            <a:r>
              <a:rPr lang="en-US" altLang="en-US" smtClean="0">
                <a:latin typeface="Times New Roman" pitchFamily="18" charset="0"/>
                <a:cs typeface="Times New Roman" pitchFamily="18" charset="0"/>
              </a:rPr>
              <a:t>The Corporations NII declined in 2013 as asset yields fell faster than our cost of funds.   This is typical in a prolonged low rate environment.</a:t>
            </a:r>
            <a:endParaRPr lang="en-US" altLang="en-US" sz="900" smtClean="0">
              <a:latin typeface="Times New Roman" pitchFamily="18" charset="0"/>
              <a:cs typeface="Times New Roman" pitchFamily="18" charset="0"/>
            </a:endParaRPr>
          </a:p>
          <a:p>
            <a:pPr marL="800100" lvl="1" indent="-342900" eaLnBrk="1" hangingPunct="1">
              <a:spcBef>
                <a:spcPct val="0"/>
              </a:spcBef>
              <a:buFont typeface="Courier New" pitchFamily="49" charset="0"/>
              <a:buChar char="o"/>
              <a:tabLst>
                <a:tab pos="285750" algn="l"/>
                <a:tab pos="1828800" algn="l"/>
              </a:tabLst>
            </a:pPr>
            <a:endParaRPr lang="en-US" altLang="en-US" smtClean="0">
              <a:latin typeface="Times New Roman" pitchFamily="18" charset="0"/>
              <a:cs typeface="Times New Roman" pitchFamily="18" charset="0"/>
            </a:endParaRPr>
          </a:p>
          <a:p>
            <a:pPr marL="800100" lvl="1" indent="-342900" eaLnBrk="1" hangingPunct="1">
              <a:spcBef>
                <a:spcPct val="0"/>
              </a:spcBef>
              <a:buFont typeface="Courier New" pitchFamily="49" charset="0"/>
              <a:buChar char="o"/>
              <a:tabLst>
                <a:tab pos="285750" algn="l"/>
                <a:tab pos="1828800" algn="l"/>
              </a:tabLst>
            </a:pPr>
            <a:r>
              <a:rPr lang="en-US" altLang="en-US" smtClean="0">
                <a:latin typeface="Times New Roman" pitchFamily="18" charset="0"/>
                <a:cs typeface="Times New Roman" pitchFamily="18" charset="0"/>
              </a:rPr>
              <a:t>Due to soft loan demand we were not able to grow asset balances sufficiently to increase our top line (NII).  This has improved in 2014. </a:t>
            </a:r>
          </a:p>
          <a:p>
            <a:pPr marL="800100" lvl="1" indent="-342900" eaLnBrk="1" hangingPunct="1">
              <a:spcBef>
                <a:spcPct val="0"/>
              </a:spcBef>
              <a:buFont typeface="Courier New" pitchFamily="49" charset="0"/>
              <a:buChar char="o"/>
              <a:tabLst>
                <a:tab pos="285750" algn="l"/>
                <a:tab pos="1828800" algn="l"/>
              </a:tabLst>
            </a:pPr>
            <a:endParaRPr lang="en-US" altLang="en-US" u="sng" smtClean="0">
              <a:latin typeface="Times New Roman" pitchFamily="18" charset="0"/>
              <a:cs typeface="Times New Roman" pitchFamily="18" charset="0"/>
            </a:endParaRPr>
          </a:p>
          <a:p>
            <a:pPr marL="800100" lvl="1" indent="-342900" eaLnBrk="1" hangingPunct="1">
              <a:spcBef>
                <a:spcPct val="0"/>
              </a:spcBef>
              <a:buFont typeface="Courier New" pitchFamily="49" charset="0"/>
              <a:buChar char="o"/>
              <a:tabLst>
                <a:tab pos="285750" algn="l"/>
                <a:tab pos="1828800" algn="l"/>
              </a:tabLst>
            </a:pPr>
            <a:r>
              <a:rPr lang="en-US" altLang="en-US" u="sng" smtClean="0">
                <a:latin typeface="Times New Roman" pitchFamily="18" charset="0"/>
                <a:cs typeface="Times New Roman" pitchFamily="18" charset="0"/>
              </a:rPr>
              <a:t>Other Income</a:t>
            </a:r>
            <a:r>
              <a:rPr lang="en-US" altLang="en-US" smtClean="0">
                <a:latin typeface="Times New Roman" pitchFamily="18" charset="0"/>
                <a:cs typeface="Times New Roman" pitchFamily="18" charset="0"/>
              </a:rPr>
              <a:t> – </a:t>
            </a:r>
            <a:r>
              <a:rPr lang="en-US" altLang="en-US" u="sng" smtClean="0">
                <a:latin typeface="Times New Roman" pitchFamily="18" charset="0"/>
                <a:cs typeface="Times New Roman" pitchFamily="18" charset="0"/>
              </a:rPr>
              <a:t>Excluding</a:t>
            </a:r>
            <a:r>
              <a:rPr lang="en-US" altLang="en-US" smtClean="0">
                <a:latin typeface="Times New Roman" pitchFamily="18" charset="0"/>
                <a:cs typeface="Times New Roman" pitchFamily="18" charset="0"/>
              </a:rPr>
              <a:t> Security Gains, Other Income declined by 2.5%.  </a:t>
            </a:r>
          </a:p>
          <a:p>
            <a:pPr marL="800100" lvl="1" indent="-342900" eaLnBrk="1" hangingPunct="1">
              <a:spcBef>
                <a:spcPct val="0"/>
              </a:spcBef>
              <a:buFont typeface="Courier New" pitchFamily="49" charset="0"/>
              <a:buChar char="o"/>
              <a:tabLst>
                <a:tab pos="285750" algn="l"/>
                <a:tab pos="1828800" algn="l"/>
              </a:tabLst>
            </a:pPr>
            <a:endParaRPr lang="en-US" altLang="en-US" smtClean="0">
              <a:latin typeface="Times New Roman" pitchFamily="18" charset="0"/>
              <a:cs typeface="Times New Roman" pitchFamily="18" charset="0"/>
            </a:endParaRPr>
          </a:p>
          <a:p>
            <a:pPr marL="800100" lvl="1" indent="-342900" eaLnBrk="1" hangingPunct="1">
              <a:spcBef>
                <a:spcPct val="0"/>
              </a:spcBef>
              <a:buFont typeface="Courier New" pitchFamily="49" charset="0"/>
              <a:buChar char="o"/>
              <a:tabLst>
                <a:tab pos="285750" algn="l"/>
                <a:tab pos="1828800" algn="l"/>
              </a:tabLst>
            </a:pPr>
            <a:r>
              <a:rPr lang="en-US" altLang="en-US" smtClean="0">
                <a:latin typeface="Times New Roman" pitchFamily="18" charset="0"/>
                <a:cs typeface="Times New Roman" pitchFamily="18" charset="0"/>
              </a:rPr>
              <a:t>Past regulatory changes have made it more difficult to increase fee income on the Bank’s largest fees, which are Debit Card and Overdraft income.  </a:t>
            </a:r>
          </a:p>
          <a:p>
            <a:pPr marL="800100" lvl="1" indent="-342900" eaLnBrk="1" hangingPunct="1">
              <a:spcBef>
                <a:spcPct val="0"/>
              </a:spcBef>
              <a:buFont typeface="Courier New" pitchFamily="49" charset="0"/>
              <a:buChar char="o"/>
              <a:tabLst>
                <a:tab pos="285750" algn="l"/>
                <a:tab pos="1828800" algn="l"/>
              </a:tabLst>
            </a:pPr>
            <a:endParaRPr lang="en-US" altLang="en-US" smtClean="0">
              <a:latin typeface="Times New Roman" pitchFamily="18" charset="0"/>
              <a:cs typeface="Times New Roman" pitchFamily="18" charset="0"/>
            </a:endParaRPr>
          </a:p>
          <a:p>
            <a:pPr marL="800100" lvl="1" indent="-342900" eaLnBrk="1" hangingPunct="1">
              <a:spcBef>
                <a:spcPct val="0"/>
              </a:spcBef>
              <a:buFont typeface="Courier New" pitchFamily="49" charset="0"/>
              <a:buChar char="o"/>
              <a:tabLst>
                <a:tab pos="285750" algn="l"/>
                <a:tab pos="1828800" algn="l"/>
              </a:tabLst>
            </a:pPr>
            <a:r>
              <a:rPr lang="en-US" altLang="en-US" smtClean="0">
                <a:latin typeface="Times New Roman" pitchFamily="18" charset="0"/>
                <a:cs typeface="Times New Roman" pitchFamily="18" charset="0"/>
              </a:rPr>
              <a:t>Additionally, mortgage fee income is down due to lower levels of refinancing. </a:t>
            </a:r>
          </a:p>
          <a:p>
            <a:pPr marL="800100" lvl="1" indent="-342900" eaLnBrk="1" hangingPunct="1">
              <a:spcBef>
                <a:spcPct val="0"/>
              </a:spcBef>
              <a:buFont typeface="Courier New" pitchFamily="49" charset="0"/>
              <a:buChar char="o"/>
              <a:tabLst>
                <a:tab pos="285750" algn="l"/>
                <a:tab pos="1828800" algn="l"/>
              </a:tabLst>
            </a:pPr>
            <a:endParaRPr lang="en-US" altLang="en-US" u="sng" smtClean="0">
              <a:latin typeface="Times New Roman" pitchFamily="18" charset="0"/>
              <a:cs typeface="Times New Roman" pitchFamily="18" charset="0"/>
            </a:endParaRPr>
          </a:p>
          <a:p>
            <a:pPr marL="800100" lvl="1" indent="-342900" eaLnBrk="1" hangingPunct="1">
              <a:spcBef>
                <a:spcPct val="0"/>
              </a:spcBef>
              <a:buFont typeface="Courier New" pitchFamily="49" charset="0"/>
              <a:buChar char="o"/>
              <a:tabLst>
                <a:tab pos="285750" algn="l"/>
                <a:tab pos="1828800" algn="l"/>
              </a:tabLst>
            </a:pPr>
            <a:r>
              <a:rPr lang="en-US" altLang="en-US" u="sng" smtClean="0">
                <a:latin typeface="Times New Roman" pitchFamily="18" charset="0"/>
                <a:cs typeface="Times New Roman" pitchFamily="18" charset="0"/>
              </a:rPr>
              <a:t>Operating Expenses</a:t>
            </a:r>
            <a:r>
              <a:rPr lang="en-US" altLang="en-US" smtClean="0">
                <a:latin typeface="Times New Roman" pitchFamily="18" charset="0"/>
                <a:cs typeface="Times New Roman" pitchFamily="18" charset="0"/>
              </a:rPr>
              <a:t> – Operating expenses grew 3.6% in 2013, a moderate increase.</a:t>
            </a:r>
          </a:p>
          <a:p>
            <a:pPr marL="800100" lvl="1" indent="-342900" eaLnBrk="1" hangingPunct="1">
              <a:spcBef>
                <a:spcPct val="0"/>
              </a:spcBef>
              <a:buFont typeface="Courier New" pitchFamily="49" charset="0"/>
              <a:buChar char="o"/>
              <a:tabLst>
                <a:tab pos="285750" algn="l"/>
                <a:tab pos="1828800" algn="l"/>
              </a:tabLst>
            </a:pPr>
            <a:endParaRPr lang="en-US" altLang="en-US" smtClean="0">
              <a:latin typeface="Times New Roman" pitchFamily="18" charset="0"/>
              <a:cs typeface="Times New Roman" pitchFamily="18" charset="0"/>
            </a:endParaRPr>
          </a:p>
          <a:p>
            <a:pPr marL="800100" lvl="1" indent="-342900" eaLnBrk="1" hangingPunct="1">
              <a:spcBef>
                <a:spcPct val="0"/>
              </a:spcBef>
              <a:buFont typeface="Courier New" pitchFamily="49" charset="0"/>
              <a:buChar char="o"/>
              <a:tabLst>
                <a:tab pos="285750" algn="l"/>
                <a:tab pos="1828800" algn="l"/>
              </a:tabLst>
            </a:pPr>
            <a:r>
              <a:rPr lang="en-US" altLang="en-US" smtClean="0">
                <a:latin typeface="Times New Roman" pitchFamily="18" charset="0"/>
                <a:cs typeface="Times New Roman" pitchFamily="18" charset="0"/>
              </a:rPr>
              <a:t>However, higher levels of expenses will occur in 2014 related to the two new branches brought on line during 2013.  </a:t>
            </a:r>
          </a:p>
          <a:p>
            <a:pPr marL="800100" lvl="1" indent="-342900" eaLnBrk="1" hangingPunct="1">
              <a:spcBef>
                <a:spcPct val="0"/>
              </a:spcBef>
              <a:buFont typeface="Courier New" pitchFamily="49" charset="0"/>
              <a:buChar char="o"/>
              <a:tabLst>
                <a:tab pos="285750" algn="l"/>
                <a:tab pos="1828800" algn="l"/>
              </a:tabLst>
            </a:pPr>
            <a:endParaRPr lang="en-US" altLang="en-US" smtClean="0">
              <a:latin typeface="Times New Roman" pitchFamily="18" charset="0"/>
              <a:cs typeface="Times New Roman" pitchFamily="18" charset="0"/>
            </a:endParaRPr>
          </a:p>
          <a:p>
            <a:pPr marL="800100" lvl="1" indent="-342900" eaLnBrk="1" hangingPunct="1">
              <a:spcBef>
                <a:spcPct val="0"/>
              </a:spcBef>
              <a:buFont typeface="Courier New" pitchFamily="49" charset="0"/>
              <a:buChar char="o"/>
              <a:tabLst>
                <a:tab pos="285750" algn="l"/>
                <a:tab pos="1828800" algn="l"/>
              </a:tabLst>
            </a:pPr>
            <a:r>
              <a:rPr lang="en-US" altLang="en-US" smtClean="0">
                <a:latin typeface="Times New Roman" pitchFamily="18" charset="0"/>
                <a:cs typeface="Times New Roman" pitchFamily="18" charset="0"/>
              </a:rPr>
              <a:t>Additionally, as we mentioned, expenses have been allocated for the expansion of our mortgage program.</a:t>
            </a:r>
          </a:p>
          <a:p>
            <a:pPr marL="800100" lvl="1" indent="-342900" eaLnBrk="1" hangingPunct="1">
              <a:spcBef>
                <a:spcPct val="0"/>
              </a:spcBef>
              <a:buFont typeface="Courier New" pitchFamily="49" charset="0"/>
              <a:buChar char="o"/>
              <a:tabLst>
                <a:tab pos="285750" algn="l"/>
                <a:tab pos="1828800" algn="l"/>
              </a:tabLst>
            </a:pPr>
            <a:endParaRPr lang="en-US" altLang="en-US" smtClean="0">
              <a:latin typeface="Times New Roman" pitchFamily="18" charset="0"/>
              <a:cs typeface="Times New Roman" pitchFamily="18" charset="0"/>
            </a:endParaRPr>
          </a:p>
          <a:p>
            <a:pPr marL="800100" lvl="1" indent="-342900" eaLnBrk="1" hangingPunct="1">
              <a:spcBef>
                <a:spcPct val="0"/>
              </a:spcBef>
              <a:buFont typeface="Courier New" pitchFamily="49" charset="0"/>
              <a:buChar char="o"/>
              <a:tabLst>
                <a:tab pos="285750" algn="l"/>
                <a:tab pos="1828800" algn="l"/>
              </a:tabLst>
            </a:pPr>
            <a:r>
              <a:rPr lang="en-US" altLang="en-US" smtClean="0">
                <a:latin typeface="Times New Roman" pitchFamily="18" charset="0"/>
                <a:cs typeface="Times New Roman" pitchFamily="18" charset="0"/>
              </a:rPr>
              <a:t>These expenditures are necessary to achieve higher income streams vital to the Corporations future success. </a:t>
            </a:r>
          </a:p>
          <a:p>
            <a:pPr marL="800100" lvl="1" indent="-342900" eaLnBrk="1" hangingPunct="1">
              <a:spcBef>
                <a:spcPct val="0"/>
              </a:spcBef>
              <a:buFont typeface="Courier New" pitchFamily="49" charset="0"/>
              <a:buChar char="o"/>
              <a:tabLst>
                <a:tab pos="285750" algn="l"/>
                <a:tab pos="1828800" algn="l"/>
              </a:tabLst>
            </a:pPr>
            <a:endParaRPr lang="en-US" altLang="en-US" u="sng" smtClean="0">
              <a:latin typeface="Times New Roman" pitchFamily="18" charset="0"/>
              <a:cs typeface="Times New Roman" pitchFamily="18" charset="0"/>
            </a:endParaRPr>
          </a:p>
          <a:p>
            <a:pPr marL="800100" lvl="1" indent="-342900" eaLnBrk="1" hangingPunct="1">
              <a:spcBef>
                <a:spcPct val="0"/>
              </a:spcBef>
              <a:buFont typeface="Courier New" pitchFamily="49" charset="0"/>
              <a:buChar char="o"/>
              <a:tabLst>
                <a:tab pos="285750" algn="l"/>
                <a:tab pos="1828800" algn="l"/>
              </a:tabLst>
            </a:pPr>
            <a:r>
              <a:rPr lang="en-US" altLang="en-US" u="sng" smtClean="0">
                <a:latin typeface="Times New Roman" pitchFamily="18" charset="0"/>
                <a:cs typeface="Times New Roman" pitchFamily="18" charset="0"/>
              </a:rPr>
              <a:t>In Summary</a:t>
            </a:r>
            <a:r>
              <a:rPr lang="en-US" altLang="en-US" smtClean="0">
                <a:latin typeface="Times New Roman" pitchFamily="18" charset="0"/>
                <a:cs typeface="Times New Roman" pitchFamily="18" charset="0"/>
              </a:rPr>
              <a:t> – The net impact of these 3 core items was a reduction of $1,253,000 of Pre-tax income.</a:t>
            </a:r>
          </a:p>
          <a:p>
            <a:pPr eaLnBrk="1" hangingPunct="1">
              <a:spcBef>
                <a:spcPct val="0"/>
              </a:spcBef>
              <a:tabLst>
                <a:tab pos="285750" algn="l"/>
                <a:tab pos="1828800" algn="l"/>
              </a:tabLst>
            </a:pPr>
            <a:endParaRPr lang="en-US" altLang="en-US" smtClean="0"/>
          </a:p>
        </p:txBody>
      </p:sp>
      <p:sp>
        <p:nvSpPr>
          <p:cNvPr id="70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99CF1A26-A311-4F8E-84EA-67CDF7C65E0D}" type="slidenum">
              <a:rPr lang="en-US" altLang="en-US">
                <a:latin typeface="Calibri" pitchFamily="34" charset="0"/>
              </a:rPr>
              <a:pPr/>
              <a:t>27</a:t>
            </a:fld>
            <a:endParaRPr lang="en-US" altLang="en-US">
              <a:latin typeface="Calibri"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285750" indent="-285750" eaLnBrk="1" fontAlgn="auto" hangingPunct="1">
              <a:spcBef>
                <a:spcPts val="0"/>
              </a:spcBef>
              <a:spcAft>
                <a:spcPts val="0"/>
              </a:spcAft>
              <a:tabLst>
                <a:tab pos="285750" algn="l"/>
                <a:tab pos="1828800" algn="l"/>
              </a:tabLst>
              <a:defRPr/>
            </a:pPr>
            <a:r>
              <a:rPr lang="en-US" b="1" dirty="0" smtClean="0">
                <a:solidFill>
                  <a:srgbClr val="FF0000"/>
                </a:solidFill>
                <a:ea typeface="Times New Roman"/>
              </a:rPr>
              <a:t>(DISCLOSURES – Slide 1)</a:t>
            </a:r>
            <a:endParaRPr lang="en-US" sz="1000" dirty="0" smtClean="0">
              <a:latin typeface="Times New Roman"/>
              <a:ea typeface="Times New Roman"/>
            </a:endParaRPr>
          </a:p>
          <a:p>
            <a:pPr marL="283210" eaLnBrk="1" fontAlgn="auto" hangingPunct="1">
              <a:lnSpc>
                <a:spcPts val="400"/>
              </a:lnSpc>
              <a:spcBef>
                <a:spcPts val="0"/>
              </a:spcBef>
              <a:spcAft>
                <a:spcPts val="0"/>
              </a:spcAft>
              <a:tabLst>
                <a:tab pos="285750" algn="l"/>
                <a:tab pos="1828800" algn="l"/>
              </a:tabLst>
              <a:defRPr/>
            </a:pPr>
            <a:r>
              <a:rPr lang="en-US" b="1" dirty="0" smtClean="0">
                <a:ea typeface="Times New Roman"/>
              </a:rPr>
              <a:t> </a:t>
            </a:r>
            <a:endParaRPr lang="en-US" sz="1000" dirty="0" smtClean="0">
              <a:latin typeface="Times New Roman"/>
              <a:ea typeface="Times New Roman"/>
            </a:endParaRPr>
          </a:p>
          <a:p>
            <a:pPr eaLnBrk="1" fontAlgn="auto" hangingPunct="1">
              <a:spcBef>
                <a:spcPts val="0"/>
              </a:spcBef>
              <a:spcAft>
                <a:spcPts val="0"/>
              </a:spcAft>
              <a:buFont typeface="Courier New"/>
              <a:buNone/>
              <a:tabLst>
                <a:tab pos="285750" algn="l"/>
                <a:tab pos="514350" algn="l"/>
                <a:tab pos="628650" algn="l"/>
                <a:tab pos="685800" algn="l"/>
              </a:tabLst>
              <a:defRPr/>
            </a:pPr>
            <a:r>
              <a:rPr lang="x-none" smtClean="0">
                <a:ea typeface="Times New Roman"/>
              </a:rPr>
              <a:t>We begin the Financial Presentation with the standard disclosure: </a:t>
            </a:r>
            <a:endParaRPr lang="en-US" sz="1000" dirty="0" smtClean="0">
              <a:latin typeface="Times New Roman"/>
              <a:ea typeface="Times New Roman"/>
            </a:endParaRPr>
          </a:p>
          <a:p>
            <a:pPr marL="342900" indent="-342900" eaLnBrk="1" fontAlgn="auto" hangingPunct="1">
              <a:spcBef>
                <a:spcPts val="0"/>
              </a:spcBef>
              <a:spcAft>
                <a:spcPts val="0"/>
              </a:spcAft>
              <a:buFont typeface="Courier New"/>
              <a:buChar char="o"/>
              <a:tabLst>
                <a:tab pos="285750" algn="l"/>
                <a:tab pos="514350" algn="l"/>
                <a:tab pos="628650" algn="l"/>
              </a:tabLst>
              <a:defRPr/>
            </a:pPr>
            <a:r>
              <a:rPr lang="x-none" smtClean="0">
                <a:ea typeface="Times New Roman"/>
              </a:rPr>
              <a:t>Some of the following slides may contain Unaudited information</a:t>
            </a:r>
            <a:r>
              <a:rPr lang="en-US" dirty="0" smtClean="0">
                <a:ea typeface="Times New Roman"/>
              </a:rPr>
              <a:t>, </a:t>
            </a:r>
            <a:r>
              <a:rPr lang="x-none" smtClean="0">
                <a:ea typeface="Times New Roman"/>
              </a:rPr>
              <a:t>such as information shared about 2014 results or projections.  </a:t>
            </a:r>
            <a:endParaRPr lang="en-US" sz="1000" dirty="0" smtClean="0">
              <a:latin typeface="Times New Roman"/>
              <a:ea typeface="Times New Roman"/>
            </a:endParaRPr>
          </a:p>
          <a:p>
            <a:pPr marL="800100" lvl="1" indent="-342900" eaLnBrk="1" fontAlgn="auto" hangingPunct="1">
              <a:spcBef>
                <a:spcPts val="0"/>
              </a:spcBef>
              <a:spcAft>
                <a:spcPts val="0"/>
              </a:spcAft>
              <a:buFont typeface="Courier New"/>
              <a:buChar char="o"/>
              <a:tabLst>
                <a:tab pos="285750" algn="l"/>
                <a:tab pos="514350" algn="l"/>
                <a:tab pos="628650" algn="l"/>
                <a:tab pos="685800" algn="l"/>
              </a:tabLst>
              <a:defRPr/>
            </a:pPr>
            <a:r>
              <a:rPr lang="x-none" smtClean="0">
                <a:ea typeface="Times New Roman"/>
              </a:rPr>
              <a:t>This information is subject to adjustments upon completion of the 2014 Audit.</a:t>
            </a:r>
            <a:endParaRPr lang="en-US" sz="1000" dirty="0" smtClean="0">
              <a:latin typeface="Times New Roman"/>
              <a:ea typeface="Times New Roman"/>
            </a:endParaRPr>
          </a:p>
          <a:p>
            <a:pPr marL="342900" indent="-342900" eaLnBrk="1" fontAlgn="auto" hangingPunct="1">
              <a:spcBef>
                <a:spcPts val="0"/>
              </a:spcBef>
              <a:spcAft>
                <a:spcPts val="0"/>
              </a:spcAft>
              <a:buFont typeface="Courier New"/>
              <a:buChar char="o"/>
              <a:tabLst>
                <a:tab pos="285750" algn="l"/>
                <a:tab pos="514350" algn="l"/>
                <a:tab pos="628650" algn="l"/>
                <a:tab pos="685800" algn="l"/>
              </a:tabLst>
              <a:defRPr/>
            </a:pPr>
            <a:r>
              <a:rPr lang="x-none" smtClean="0">
                <a:ea typeface="Times New Roman"/>
              </a:rPr>
              <a:t>Some of the material and/or language used in this presentation would be considered a forward-looking statement.  Under the safe harbor provisions, Management is not obligated to update these forward-looking statements.</a:t>
            </a:r>
            <a:endParaRPr lang="en-US" sz="1000" dirty="0" smtClean="0">
              <a:latin typeface="Times New Roman"/>
              <a:ea typeface="Times New Roman"/>
            </a:endParaRPr>
          </a:p>
          <a:p>
            <a:pPr eaLnBrk="1" fontAlgn="auto" hangingPunct="1">
              <a:spcBef>
                <a:spcPts val="0"/>
              </a:spcBef>
              <a:spcAft>
                <a:spcPts val="0"/>
              </a:spcAft>
              <a:defRPr/>
            </a:pPr>
            <a:endParaRPr lang="en-US" dirty="0"/>
          </a:p>
        </p:txBody>
      </p:sp>
      <p:sp>
        <p:nvSpPr>
          <p:cNvPr id="727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E9B7E205-F3B1-484C-BE36-00373687E367}" type="slidenum">
              <a:rPr lang="en-US" altLang="en-US">
                <a:latin typeface="Calibri" pitchFamily="34" charset="0"/>
              </a:rPr>
              <a:pPr/>
              <a:t>28</a:t>
            </a:fld>
            <a:endParaRPr lang="en-US" altLang="en-US">
              <a:latin typeface="Calibri"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285750" indent="-285750" eaLnBrk="1" fontAlgn="auto" hangingPunct="1">
              <a:spcBef>
                <a:spcPts val="0"/>
              </a:spcBef>
              <a:spcAft>
                <a:spcPts val="0"/>
              </a:spcAft>
              <a:tabLst>
                <a:tab pos="285750" algn="l"/>
                <a:tab pos="1828800" algn="l"/>
              </a:tabLst>
              <a:defRPr/>
            </a:pPr>
            <a:r>
              <a:rPr lang="en-US" b="1" dirty="0" smtClean="0">
                <a:solidFill>
                  <a:srgbClr val="FF0000"/>
                </a:solidFill>
                <a:ea typeface="Times New Roman"/>
              </a:rPr>
              <a:t>(DISCLOSURES – Slide 1)</a:t>
            </a:r>
            <a:endParaRPr lang="en-US" sz="1000" dirty="0" smtClean="0">
              <a:latin typeface="Times New Roman"/>
              <a:ea typeface="Times New Roman"/>
            </a:endParaRPr>
          </a:p>
          <a:p>
            <a:pPr marL="283210" eaLnBrk="1" fontAlgn="auto" hangingPunct="1">
              <a:lnSpc>
                <a:spcPts val="400"/>
              </a:lnSpc>
              <a:spcBef>
                <a:spcPts val="0"/>
              </a:spcBef>
              <a:spcAft>
                <a:spcPts val="0"/>
              </a:spcAft>
              <a:tabLst>
                <a:tab pos="285750" algn="l"/>
                <a:tab pos="1828800" algn="l"/>
              </a:tabLst>
              <a:defRPr/>
            </a:pPr>
            <a:r>
              <a:rPr lang="en-US" b="1" dirty="0" smtClean="0">
                <a:ea typeface="Times New Roman"/>
              </a:rPr>
              <a:t> </a:t>
            </a:r>
            <a:endParaRPr lang="en-US" sz="1000" dirty="0" smtClean="0">
              <a:latin typeface="Times New Roman"/>
              <a:ea typeface="Times New Roman"/>
            </a:endParaRPr>
          </a:p>
          <a:p>
            <a:pPr eaLnBrk="1" fontAlgn="auto" hangingPunct="1">
              <a:spcBef>
                <a:spcPts val="0"/>
              </a:spcBef>
              <a:spcAft>
                <a:spcPts val="0"/>
              </a:spcAft>
              <a:buFont typeface="Courier New"/>
              <a:buNone/>
              <a:tabLst>
                <a:tab pos="285750" algn="l"/>
                <a:tab pos="514350" algn="l"/>
                <a:tab pos="628650" algn="l"/>
                <a:tab pos="685800" algn="l"/>
              </a:tabLst>
              <a:defRPr/>
            </a:pPr>
            <a:r>
              <a:rPr lang="x-none" smtClean="0">
                <a:ea typeface="Times New Roman"/>
              </a:rPr>
              <a:t>We begin the Financial Presentation with the standard disclosure: </a:t>
            </a:r>
            <a:endParaRPr lang="en-US" sz="1000" dirty="0" smtClean="0">
              <a:latin typeface="Times New Roman"/>
              <a:ea typeface="Times New Roman"/>
            </a:endParaRPr>
          </a:p>
          <a:p>
            <a:pPr marL="342900" indent="-342900" eaLnBrk="1" fontAlgn="auto" hangingPunct="1">
              <a:spcBef>
                <a:spcPts val="0"/>
              </a:spcBef>
              <a:spcAft>
                <a:spcPts val="0"/>
              </a:spcAft>
              <a:buFont typeface="Courier New"/>
              <a:buChar char="o"/>
              <a:tabLst>
                <a:tab pos="285750" algn="l"/>
                <a:tab pos="514350" algn="l"/>
                <a:tab pos="628650" algn="l"/>
              </a:tabLst>
              <a:defRPr/>
            </a:pPr>
            <a:r>
              <a:rPr lang="x-none" smtClean="0">
                <a:ea typeface="Times New Roman"/>
              </a:rPr>
              <a:t>Some of the following slides may contain Unaudited information</a:t>
            </a:r>
            <a:r>
              <a:rPr lang="en-US" dirty="0" smtClean="0">
                <a:ea typeface="Times New Roman"/>
              </a:rPr>
              <a:t>, </a:t>
            </a:r>
            <a:r>
              <a:rPr lang="x-none" smtClean="0">
                <a:ea typeface="Times New Roman"/>
              </a:rPr>
              <a:t>such as information shared about 2014 results or projections.  </a:t>
            </a:r>
            <a:endParaRPr lang="en-US" sz="1000" dirty="0" smtClean="0">
              <a:latin typeface="Times New Roman"/>
              <a:ea typeface="Times New Roman"/>
            </a:endParaRPr>
          </a:p>
          <a:p>
            <a:pPr marL="800100" lvl="1" indent="-342900" eaLnBrk="1" fontAlgn="auto" hangingPunct="1">
              <a:spcBef>
                <a:spcPts val="0"/>
              </a:spcBef>
              <a:spcAft>
                <a:spcPts val="0"/>
              </a:spcAft>
              <a:buFont typeface="Courier New"/>
              <a:buChar char="o"/>
              <a:tabLst>
                <a:tab pos="285750" algn="l"/>
                <a:tab pos="514350" algn="l"/>
                <a:tab pos="628650" algn="l"/>
                <a:tab pos="685800" algn="l"/>
              </a:tabLst>
              <a:defRPr/>
            </a:pPr>
            <a:r>
              <a:rPr lang="x-none" smtClean="0">
                <a:ea typeface="Times New Roman"/>
              </a:rPr>
              <a:t>This information is subject to adjustments upon completion of the 2014 Audit.</a:t>
            </a:r>
            <a:endParaRPr lang="en-US" sz="1000" dirty="0" smtClean="0">
              <a:latin typeface="Times New Roman"/>
              <a:ea typeface="Times New Roman"/>
            </a:endParaRPr>
          </a:p>
          <a:p>
            <a:pPr marL="342900" indent="-342900" eaLnBrk="1" fontAlgn="auto" hangingPunct="1">
              <a:spcBef>
                <a:spcPts val="0"/>
              </a:spcBef>
              <a:spcAft>
                <a:spcPts val="0"/>
              </a:spcAft>
              <a:buFont typeface="Courier New"/>
              <a:buChar char="o"/>
              <a:tabLst>
                <a:tab pos="285750" algn="l"/>
                <a:tab pos="514350" algn="l"/>
                <a:tab pos="628650" algn="l"/>
                <a:tab pos="685800" algn="l"/>
              </a:tabLst>
              <a:defRPr/>
            </a:pPr>
            <a:r>
              <a:rPr lang="x-none" smtClean="0">
                <a:ea typeface="Times New Roman"/>
              </a:rPr>
              <a:t>Some of the material and/or language used in this presentation would be considered a forward-looking statement.  Under the safe harbor provisions, Management is not obligated to update these forward-looking statements.</a:t>
            </a:r>
            <a:endParaRPr lang="en-US" sz="1000" dirty="0" smtClean="0">
              <a:latin typeface="Times New Roman"/>
              <a:ea typeface="Times New Roman"/>
            </a:endParaRPr>
          </a:p>
          <a:p>
            <a:pPr eaLnBrk="1" fontAlgn="auto" hangingPunct="1">
              <a:spcBef>
                <a:spcPts val="0"/>
              </a:spcBef>
              <a:spcAft>
                <a:spcPts val="0"/>
              </a:spcAft>
              <a:defRPr/>
            </a:pPr>
            <a:endParaRPr lang="en-US" dirty="0"/>
          </a:p>
        </p:txBody>
      </p:sp>
      <p:sp>
        <p:nvSpPr>
          <p:cNvPr id="747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EF839B92-999C-46BD-B371-39BBF9C00D10}" type="slidenum">
              <a:rPr lang="en-US" altLang="en-US">
                <a:latin typeface="Calibri" pitchFamily="34" charset="0"/>
              </a:rPr>
              <a:pPr/>
              <a:t>29</a:t>
            </a:fld>
            <a:endParaRPr lang="en-US" altLang="en-US">
              <a:latin typeface="Calibri"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tabLst>
                <a:tab pos="285750" algn="l"/>
                <a:tab pos="628650" algn="l"/>
              </a:tabLst>
              <a:defRPr/>
            </a:pPr>
            <a:r>
              <a:rPr lang="en-US" b="1" dirty="0" smtClean="0">
                <a:solidFill>
                  <a:srgbClr val="FF0000"/>
                </a:solidFill>
                <a:ea typeface="Times New Roman"/>
              </a:rPr>
              <a:t>(</a:t>
            </a:r>
            <a:r>
              <a:rPr lang="x-none" b="1" smtClean="0">
                <a:solidFill>
                  <a:srgbClr val="FF0000"/>
                </a:solidFill>
                <a:ea typeface="Times New Roman"/>
              </a:rPr>
              <a:t>ENB </a:t>
            </a:r>
            <a:r>
              <a:rPr lang="en-US" b="1" dirty="0" smtClean="0">
                <a:solidFill>
                  <a:srgbClr val="FF0000"/>
                </a:solidFill>
                <a:ea typeface="Times New Roman"/>
              </a:rPr>
              <a:t>PERFORMANCE RATIOS – Slide 6)</a:t>
            </a:r>
            <a:endParaRPr lang="en-US" sz="1000" dirty="0" smtClean="0">
              <a:latin typeface="Times New Roman"/>
              <a:ea typeface="Times New Roman"/>
            </a:endParaRPr>
          </a:p>
          <a:p>
            <a:pPr marL="511810" eaLnBrk="1" fontAlgn="auto" hangingPunct="1">
              <a:lnSpc>
                <a:spcPts val="400"/>
              </a:lnSpc>
              <a:spcBef>
                <a:spcPts val="0"/>
              </a:spcBef>
              <a:spcAft>
                <a:spcPts val="0"/>
              </a:spcAft>
              <a:tabLst>
                <a:tab pos="285750" algn="l"/>
                <a:tab pos="514350" algn="l"/>
                <a:tab pos="628650" algn="l"/>
              </a:tabLst>
              <a:defRPr/>
            </a:pPr>
            <a:r>
              <a:rPr lang="x-none" smtClean="0">
                <a:ea typeface="Times New Roman"/>
              </a:rPr>
              <a:t> </a:t>
            </a:r>
            <a:endParaRPr lang="en-US" sz="1000" dirty="0" smtClean="0">
              <a:latin typeface="Times New Roman"/>
              <a:ea typeface="Times New Roman"/>
            </a:endParaRPr>
          </a:p>
          <a:p>
            <a:pPr marL="800100" lvl="1" indent="-342900" eaLnBrk="1" fontAlgn="auto" hangingPunct="1">
              <a:spcBef>
                <a:spcPts val="0"/>
              </a:spcBef>
              <a:spcAft>
                <a:spcPts val="0"/>
              </a:spcAft>
              <a:buFont typeface="Courier New" panose="02070309020205020404" pitchFamily="49" charset="0"/>
              <a:buChar char="o"/>
              <a:tabLst>
                <a:tab pos="285750" algn="l"/>
                <a:tab pos="514350" algn="l"/>
                <a:tab pos="285750" algn="l"/>
                <a:tab pos="514350" algn="l"/>
                <a:tab pos="628650" algn="l"/>
                <a:tab pos="742950" algn="l"/>
              </a:tabLst>
              <a:defRPr/>
            </a:pPr>
            <a:r>
              <a:rPr lang="x-none" smtClean="0">
                <a:latin typeface="Times New Roman"/>
                <a:ea typeface="Times New Roman"/>
              </a:rPr>
              <a:t>We now want to show how our 2013 Performance numbers compared to 2012.</a:t>
            </a:r>
            <a:endParaRPr lang="en-US" dirty="0" smtClean="0">
              <a:latin typeface="Times New Roman"/>
              <a:ea typeface="Times New Roman"/>
            </a:endParaRPr>
          </a:p>
          <a:p>
            <a:pPr marL="800100" lvl="1" indent="-342900" eaLnBrk="1" fontAlgn="auto" hangingPunct="1">
              <a:spcBef>
                <a:spcPts val="0"/>
              </a:spcBef>
              <a:spcAft>
                <a:spcPts val="0"/>
              </a:spcAft>
              <a:buFont typeface="Courier New" panose="02070309020205020404" pitchFamily="49" charset="0"/>
              <a:buChar char="o"/>
              <a:tabLst>
                <a:tab pos="285750" algn="l"/>
                <a:tab pos="514350" algn="l"/>
                <a:tab pos="285750" algn="l"/>
                <a:tab pos="514350" algn="l"/>
                <a:tab pos="628650" algn="l"/>
                <a:tab pos="742950" algn="l"/>
              </a:tabLst>
              <a:defRPr/>
            </a:pPr>
            <a:r>
              <a:rPr lang="x-none" smtClean="0">
                <a:latin typeface="Times New Roman"/>
                <a:ea typeface="Times New Roman"/>
              </a:rPr>
              <a:t>The key performance ratio of ROA (Return on Assets) </a:t>
            </a:r>
            <a:r>
              <a:rPr lang="en-US" dirty="0" smtClean="0">
                <a:latin typeface="Times New Roman"/>
                <a:ea typeface="Times New Roman"/>
              </a:rPr>
              <a:t>at 0.96% </a:t>
            </a:r>
            <a:r>
              <a:rPr lang="x-none" smtClean="0">
                <a:latin typeface="Times New Roman"/>
                <a:ea typeface="Times New Roman"/>
              </a:rPr>
              <a:t>was very similar to the prior year</a:t>
            </a:r>
            <a:r>
              <a:rPr lang="en-US" dirty="0" smtClean="0">
                <a:latin typeface="Times New Roman"/>
                <a:ea typeface="Times New Roman"/>
              </a:rPr>
              <a:t>,</a:t>
            </a:r>
            <a:r>
              <a:rPr lang="x-none" smtClean="0">
                <a:latin typeface="Times New Roman"/>
                <a:ea typeface="Times New Roman"/>
              </a:rPr>
              <a:t> reflecting a very slight decrease.</a:t>
            </a:r>
            <a:endParaRPr lang="en-US" dirty="0" smtClean="0">
              <a:latin typeface="Times New Roman"/>
              <a:ea typeface="Times New Roman"/>
            </a:endParaRPr>
          </a:p>
          <a:p>
            <a:pPr marL="800100" lvl="1" indent="-342900" eaLnBrk="1" fontAlgn="auto" hangingPunct="1">
              <a:spcBef>
                <a:spcPts val="0"/>
              </a:spcBef>
              <a:spcAft>
                <a:spcPts val="0"/>
              </a:spcAft>
              <a:buFont typeface="Courier New" panose="02070309020205020404" pitchFamily="49" charset="0"/>
              <a:buChar char="o"/>
              <a:tabLst>
                <a:tab pos="285750" algn="l"/>
                <a:tab pos="514350" algn="l"/>
                <a:tab pos="285750" algn="l"/>
                <a:tab pos="514350" algn="l"/>
                <a:tab pos="628650" algn="l"/>
                <a:tab pos="742950" algn="l"/>
              </a:tabLst>
              <a:defRPr/>
            </a:pPr>
            <a:r>
              <a:rPr lang="x-none" smtClean="0">
                <a:latin typeface="Times New Roman"/>
                <a:ea typeface="Times New Roman"/>
              </a:rPr>
              <a:t>ROE </a:t>
            </a:r>
            <a:r>
              <a:rPr lang="en-US" dirty="0" smtClean="0">
                <a:latin typeface="Times New Roman"/>
                <a:ea typeface="Times New Roman"/>
              </a:rPr>
              <a:t>(Return on Equity) of 8.92% </a:t>
            </a:r>
            <a:r>
              <a:rPr lang="x-none" smtClean="0">
                <a:latin typeface="Times New Roman"/>
                <a:ea typeface="Times New Roman"/>
              </a:rPr>
              <a:t>was </a:t>
            </a:r>
            <a:r>
              <a:rPr lang="en-US" dirty="0" smtClean="0">
                <a:latin typeface="Times New Roman"/>
                <a:ea typeface="Times New Roman"/>
              </a:rPr>
              <a:t>s</a:t>
            </a:r>
            <a:r>
              <a:rPr lang="x-none" smtClean="0">
                <a:latin typeface="Times New Roman"/>
                <a:ea typeface="Times New Roman"/>
              </a:rPr>
              <a:t>lightly higher due to lower average equity levels</a:t>
            </a:r>
            <a:r>
              <a:rPr lang="en-US" dirty="0" smtClean="0">
                <a:latin typeface="Times New Roman"/>
                <a:ea typeface="Times New Roman"/>
              </a:rPr>
              <a:t>, </a:t>
            </a:r>
            <a:r>
              <a:rPr lang="x-none" u="sng" smtClean="0">
                <a:latin typeface="Times New Roman"/>
                <a:ea typeface="Times New Roman"/>
              </a:rPr>
              <a:t>shown on the </a:t>
            </a:r>
            <a:r>
              <a:rPr lang="en-US" u="sng" dirty="0" smtClean="0">
                <a:latin typeface="Times New Roman"/>
                <a:ea typeface="Times New Roman"/>
              </a:rPr>
              <a:t>line immediately below ROE</a:t>
            </a:r>
            <a:r>
              <a:rPr lang="x-none" smtClean="0">
                <a:latin typeface="Times New Roman"/>
                <a:ea typeface="Times New Roman"/>
              </a:rPr>
              <a:t>.   </a:t>
            </a:r>
            <a:endParaRPr lang="en-US" dirty="0" smtClean="0">
              <a:latin typeface="Times New Roman"/>
              <a:ea typeface="Times New Roman"/>
            </a:endParaRPr>
          </a:p>
          <a:p>
            <a:pPr marL="800100" lvl="1" indent="-342900" eaLnBrk="1" fontAlgn="auto" hangingPunct="1">
              <a:spcBef>
                <a:spcPts val="0"/>
              </a:spcBef>
              <a:spcAft>
                <a:spcPts val="0"/>
              </a:spcAft>
              <a:buFont typeface="Courier New" panose="02070309020205020404" pitchFamily="49" charset="0"/>
              <a:buChar char="o"/>
              <a:tabLst>
                <a:tab pos="285750" algn="l"/>
                <a:tab pos="514350" algn="l"/>
                <a:tab pos="285750" algn="l"/>
                <a:tab pos="514350" algn="l"/>
                <a:tab pos="628650" algn="l"/>
                <a:tab pos="742950" algn="l"/>
              </a:tabLst>
              <a:defRPr/>
            </a:pPr>
            <a:r>
              <a:rPr lang="x-none" smtClean="0">
                <a:latin typeface="Times New Roman"/>
                <a:ea typeface="Times New Roman"/>
              </a:rPr>
              <a:t>Our </a:t>
            </a:r>
            <a:r>
              <a:rPr lang="x-none" u="sng" smtClean="0">
                <a:latin typeface="Times New Roman"/>
                <a:ea typeface="Times New Roman"/>
              </a:rPr>
              <a:t>Net Interest Margin</a:t>
            </a:r>
            <a:r>
              <a:rPr lang="x-none" smtClean="0">
                <a:latin typeface="Times New Roman"/>
                <a:ea typeface="Times New Roman"/>
              </a:rPr>
              <a:t> for the year averaged18 bpts less, however the last two quarters of 2013 showed quarterly margin increase.  This tide is turning.</a:t>
            </a:r>
            <a:endParaRPr lang="en-US" dirty="0" smtClean="0">
              <a:latin typeface="Times New Roman"/>
              <a:ea typeface="Times New Roman"/>
            </a:endParaRPr>
          </a:p>
          <a:p>
            <a:pPr marL="800100" lvl="1" indent="-342900" eaLnBrk="1" fontAlgn="auto" hangingPunct="1">
              <a:spcBef>
                <a:spcPts val="0"/>
              </a:spcBef>
              <a:spcAft>
                <a:spcPts val="0"/>
              </a:spcAft>
              <a:buFont typeface="Courier New" panose="02070309020205020404" pitchFamily="49" charset="0"/>
              <a:buChar char="o"/>
              <a:tabLst>
                <a:tab pos="285750" algn="l"/>
                <a:tab pos="514350" algn="l"/>
                <a:tab pos="285750" algn="l"/>
                <a:tab pos="514350" algn="l"/>
                <a:tab pos="628650" algn="l"/>
                <a:tab pos="742950" algn="l"/>
              </a:tabLst>
              <a:defRPr/>
            </a:pPr>
            <a:r>
              <a:rPr lang="x-none" smtClean="0">
                <a:latin typeface="Times New Roman"/>
                <a:ea typeface="Times New Roman"/>
              </a:rPr>
              <a:t>The </a:t>
            </a:r>
            <a:r>
              <a:rPr lang="x-none" u="sng" smtClean="0">
                <a:latin typeface="Times New Roman"/>
                <a:ea typeface="Times New Roman"/>
              </a:rPr>
              <a:t>Efficiency Ratio</a:t>
            </a:r>
            <a:r>
              <a:rPr lang="x-none" smtClean="0">
                <a:latin typeface="Times New Roman"/>
                <a:ea typeface="Times New Roman"/>
              </a:rPr>
              <a:t> tells how much expense is incurred to make a dollar of revenue.  This ratio is highly dependent on </a:t>
            </a:r>
            <a:r>
              <a:rPr lang="en-US" dirty="0" smtClean="0">
                <a:latin typeface="Times New Roman"/>
                <a:ea typeface="Times New Roman"/>
              </a:rPr>
              <a:t>our </a:t>
            </a:r>
            <a:r>
              <a:rPr lang="x-none" smtClean="0">
                <a:latin typeface="Times New Roman"/>
                <a:ea typeface="Times New Roman"/>
              </a:rPr>
              <a:t>NII, which had declined in 2013.</a:t>
            </a:r>
            <a:endParaRPr lang="en-US" dirty="0" smtClean="0">
              <a:latin typeface="Times New Roman"/>
              <a:ea typeface="Times New Roman"/>
            </a:endParaRPr>
          </a:p>
          <a:p>
            <a:pPr lvl="1" eaLnBrk="1" fontAlgn="auto" hangingPunct="1">
              <a:spcBef>
                <a:spcPts val="0"/>
              </a:spcBef>
              <a:spcAft>
                <a:spcPts val="0"/>
              </a:spcAft>
              <a:buFont typeface="Courier New" panose="02070309020205020404" pitchFamily="49" charset="0"/>
              <a:buNone/>
              <a:tabLst>
                <a:tab pos="285750" algn="l"/>
                <a:tab pos="628650" algn="l"/>
              </a:tabLst>
              <a:defRPr/>
            </a:pPr>
            <a:endParaRPr lang="en-US" sz="1000" dirty="0" smtClean="0">
              <a:latin typeface="Times New Roman"/>
              <a:ea typeface="Times New Roman"/>
            </a:endParaRPr>
          </a:p>
          <a:p>
            <a:pPr eaLnBrk="1" fontAlgn="auto" hangingPunct="1">
              <a:spcBef>
                <a:spcPts val="0"/>
              </a:spcBef>
              <a:spcAft>
                <a:spcPts val="0"/>
              </a:spcAft>
              <a:tabLst>
                <a:tab pos="285750" algn="l"/>
                <a:tab pos="514350" algn="l"/>
                <a:tab pos="628650" algn="l"/>
              </a:tabLst>
              <a:defRPr/>
            </a:pPr>
            <a:r>
              <a:rPr lang="x-none" smtClean="0">
                <a:ea typeface="Times New Roman"/>
              </a:rPr>
              <a:t>Now moving to slides that specifically address several primary Shareholder Measurements.</a:t>
            </a:r>
            <a:endParaRPr lang="en-US" sz="1000" dirty="0" smtClean="0">
              <a:latin typeface="Times New Roman"/>
              <a:ea typeface="Times New Roman"/>
            </a:endParaRPr>
          </a:p>
          <a:p>
            <a:pPr eaLnBrk="1" fontAlgn="auto" hangingPunct="1">
              <a:spcBef>
                <a:spcPts val="0"/>
              </a:spcBef>
              <a:spcAft>
                <a:spcPts val="0"/>
              </a:spcAft>
              <a:defRPr/>
            </a:pPr>
            <a:endParaRPr lang="en-US" dirty="0"/>
          </a:p>
        </p:txBody>
      </p:sp>
      <p:sp>
        <p:nvSpPr>
          <p:cNvPr id="768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E4378C51-15A6-4781-8166-A72F3C31DC7F}" type="slidenum">
              <a:rPr lang="en-US" altLang="en-US">
                <a:latin typeface="Calibri" pitchFamily="34" charset="0"/>
              </a:rPr>
              <a:pPr/>
              <a:t>30</a:t>
            </a:fld>
            <a:endParaRPr lang="en-US" altLang="en-US">
              <a:latin typeface="Calibri"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tabLst>
                <a:tab pos="285750" algn="l"/>
                <a:tab pos="628650" algn="l"/>
              </a:tabLst>
            </a:pPr>
            <a:r>
              <a:rPr lang="en-US" altLang="en-US" b="1" smtClean="0">
                <a:solidFill>
                  <a:srgbClr val="FF0000"/>
                </a:solidFill>
                <a:cs typeface="Times New Roman" pitchFamily="18" charset="0"/>
              </a:rPr>
              <a:t>(PER SHARE DATA – Slide 7)</a:t>
            </a:r>
            <a:endParaRPr lang="en-US" altLang="en-US" sz="1000" smtClean="0">
              <a:latin typeface="Times New Roman" pitchFamily="18" charset="0"/>
              <a:cs typeface="Times New Roman" pitchFamily="18" charset="0"/>
            </a:endParaRPr>
          </a:p>
          <a:p>
            <a:pPr marL="742950" lvl="1" indent="-285750" eaLnBrk="1" hangingPunct="1">
              <a:spcBef>
                <a:spcPct val="0"/>
              </a:spcBef>
              <a:buFont typeface="Courier New" pitchFamily="49" charset="0"/>
              <a:buChar char="o"/>
              <a:tabLst>
                <a:tab pos="285750" algn="l"/>
                <a:tab pos="628650" algn="l"/>
              </a:tabLst>
            </a:pPr>
            <a:r>
              <a:rPr lang="en-US" altLang="en-US" smtClean="0">
                <a:cs typeface="Times New Roman" pitchFamily="18" charset="0"/>
              </a:rPr>
              <a:t>The Corporation Earned $2.70 for each share of stock in 2013, a 2 cent increase.</a:t>
            </a:r>
            <a:endParaRPr lang="en-US" altLang="en-US" sz="1000" smtClean="0">
              <a:latin typeface="Times New Roman" pitchFamily="18" charset="0"/>
              <a:cs typeface="Times New Roman" pitchFamily="18" charset="0"/>
            </a:endParaRPr>
          </a:p>
          <a:p>
            <a:pPr marL="742950" lvl="1" indent="-285750" eaLnBrk="1" hangingPunct="1">
              <a:spcBef>
                <a:spcPct val="0"/>
              </a:spcBef>
              <a:buFont typeface="Courier New" pitchFamily="49" charset="0"/>
              <a:buChar char="o"/>
              <a:tabLst>
                <a:tab pos="285750" algn="l"/>
                <a:tab pos="628650" algn="l"/>
              </a:tabLst>
            </a:pPr>
            <a:r>
              <a:rPr lang="en-US" altLang="en-US" smtClean="0">
                <a:cs typeface="Times New Roman" pitchFamily="18" charset="0"/>
              </a:rPr>
              <a:t>Meanwhile Mgmt increased the Dividend by 4 cents or 4.0%. </a:t>
            </a:r>
            <a:endParaRPr lang="en-US" altLang="en-US" sz="1000" smtClean="0">
              <a:latin typeface="Times New Roman" pitchFamily="18" charset="0"/>
              <a:cs typeface="Times New Roman" pitchFamily="18" charset="0"/>
            </a:endParaRPr>
          </a:p>
          <a:p>
            <a:pPr marL="742950" lvl="1" indent="-285750" eaLnBrk="1" hangingPunct="1">
              <a:spcBef>
                <a:spcPct val="0"/>
              </a:spcBef>
              <a:buFont typeface="Courier New" pitchFamily="49" charset="0"/>
              <a:buChar char="o"/>
              <a:tabLst>
                <a:tab pos="285750" algn="l"/>
                <a:tab pos="628650" algn="l"/>
              </a:tabLst>
            </a:pPr>
            <a:r>
              <a:rPr lang="en-US" altLang="en-US" smtClean="0">
                <a:cs typeface="Times New Roman" pitchFamily="18" charset="0"/>
              </a:rPr>
              <a:t>The Dividend Ratio was nearly the same in 2013 at 38.5% vs 37.3% in 2012.</a:t>
            </a:r>
            <a:endParaRPr lang="en-US" altLang="en-US" sz="1000" smtClean="0">
              <a:latin typeface="Times New Roman" pitchFamily="18" charset="0"/>
              <a:cs typeface="Times New Roman" pitchFamily="18" charset="0"/>
            </a:endParaRPr>
          </a:p>
          <a:p>
            <a:pPr marL="742950" lvl="1" indent="-285750" eaLnBrk="1" hangingPunct="1">
              <a:spcBef>
                <a:spcPct val="0"/>
              </a:spcBef>
              <a:buFont typeface="Courier New" pitchFamily="49" charset="0"/>
              <a:buChar char="o"/>
              <a:tabLst>
                <a:tab pos="285750" algn="l"/>
                <a:tab pos="628650" algn="l"/>
              </a:tabLst>
            </a:pPr>
            <a:r>
              <a:rPr lang="en-US" altLang="en-US" smtClean="0">
                <a:cs typeface="Times New Roman" pitchFamily="18" charset="0"/>
              </a:rPr>
              <a:t>The Board &amp; Mgmt desires to stay with the same general Dividend Policy in 2014.</a:t>
            </a:r>
            <a:endParaRPr lang="en-US" altLang="en-US" sz="1000" smtClean="0">
              <a:latin typeface="Times New Roman" pitchFamily="18" charset="0"/>
              <a:cs typeface="Times New Roman" pitchFamily="18" charset="0"/>
            </a:endParaRPr>
          </a:p>
          <a:p>
            <a:pPr marL="742950" lvl="1" indent="-285750" eaLnBrk="1" hangingPunct="1">
              <a:spcBef>
                <a:spcPct val="0"/>
              </a:spcBef>
              <a:buFont typeface="Courier New" pitchFamily="49" charset="0"/>
              <a:buChar char="o"/>
              <a:tabLst>
                <a:tab pos="285750" algn="l"/>
                <a:tab pos="628650" algn="l"/>
              </a:tabLst>
            </a:pPr>
            <a:r>
              <a:rPr lang="en-US" altLang="en-US" smtClean="0">
                <a:cs typeface="Times New Roman" pitchFamily="18" charset="0"/>
              </a:rPr>
              <a:t>However this is dependent on continuing to increase regulatory capital levels.</a:t>
            </a:r>
            <a:endParaRPr lang="en-US" altLang="en-US" sz="1000" smtClean="0">
              <a:latin typeface="Times New Roman" pitchFamily="18" charset="0"/>
              <a:cs typeface="Times New Roman" pitchFamily="18" charset="0"/>
            </a:endParaRPr>
          </a:p>
          <a:p>
            <a:pPr eaLnBrk="1" hangingPunct="1">
              <a:spcBef>
                <a:spcPct val="0"/>
              </a:spcBef>
              <a:tabLst>
                <a:tab pos="285750" algn="l"/>
                <a:tab pos="628650" algn="l"/>
              </a:tabLst>
            </a:pPr>
            <a:endParaRPr lang="en-US" altLang="en-US" smtClean="0"/>
          </a:p>
        </p:txBody>
      </p:sp>
      <p:sp>
        <p:nvSpPr>
          <p:cNvPr id="788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05565179-DC4A-4053-A636-8B30FF107B85}" type="slidenum">
              <a:rPr lang="en-US" altLang="en-US">
                <a:latin typeface="Calibri" pitchFamily="34" charset="0"/>
              </a:rPr>
              <a:pPr/>
              <a:t>31</a:t>
            </a:fld>
            <a:endParaRPr lang="en-US" altLang="en-US">
              <a:latin typeface="Calibri"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tabLst>
                <a:tab pos="285750" algn="l"/>
                <a:tab pos="628650" algn="l"/>
              </a:tabLst>
            </a:pPr>
            <a:r>
              <a:rPr lang="en-US" altLang="en-US" b="1" smtClean="0">
                <a:solidFill>
                  <a:srgbClr val="FF0000"/>
                </a:solidFill>
                <a:cs typeface="Times New Roman" pitchFamily="18" charset="0"/>
              </a:rPr>
              <a:t>(PEER ANALYSIS 1 – Slide 8)</a:t>
            </a:r>
            <a:endParaRPr lang="en-US" altLang="en-US" sz="1000" smtClean="0">
              <a:latin typeface="Times New Roman" pitchFamily="18" charset="0"/>
              <a:cs typeface="Times New Roman" pitchFamily="18" charset="0"/>
            </a:endParaRPr>
          </a:p>
          <a:p>
            <a:pPr marL="742950" lvl="1" indent="-285750" eaLnBrk="1" hangingPunct="1">
              <a:spcBef>
                <a:spcPct val="0"/>
              </a:spcBef>
              <a:buFont typeface="Courier New" pitchFamily="49" charset="0"/>
              <a:buChar char="o"/>
              <a:tabLst>
                <a:tab pos="285750" algn="l"/>
                <a:tab pos="628650" algn="l"/>
              </a:tabLst>
            </a:pPr>
            <a:r>
              <a:rPr lang="en-US" altLang="en-US" u="sng" smtClean="0">
                <a:cs typeface="Times New Roman" pitchFamily="18" charset="0"/>
              </a:rPr>
              <a:t>We conclude remarks on 2013 financial results</a:t>
            </a:r>
            <a:r>
              <a:rPr lang="en-US" altLang="en-US" smtClean="0">
                <a:cs typeface="Times New Roman" pitchFamily="18" charset="0"/>
              </a:rPr>
              <a:t> by showing two slides related to Peers</a:t>
            </a:r>
            <a:endParaRPr lang="en-US" altLang="en-US" sz="1000" smtClean="0">
              <a:latin typeface="Times New Roman" pitchFamily="18" charset="0"/>
              <a:cs typeface="Times New Roman" pitchFamily="18" charset="0"/>
            </a:endParaRPr>
          </a:p>
          <a:p>
            <a:pPr marL="742950" lvl="1" indent="-285750" eaLnBrk="1" hangingPunct="1">
              <a:spcBef>
                <a:spcPct val="0"/>
              </a:spcBef>
              <a:buFont typeface="Courier New" pitchFamily="49" charset="0"/>
              <a:buChar char="o"/>
              <a:tabLst>
                <a:tab pos="285750" algn="l"/>
                <a:tab pos="628650" algn="l"/>
              </a:tabLst>
            </a:pPr>
            <a:r>
              <a:rPr lang="en-US" altLang="en-US" smtClean="0">
                <a:cs typeface="Times New Roman" pitchFamily="18" charset="0"/>
              </a:rPr>
              <a:t>While we could talk further about our own Performance, the better question is how do we stack up with our Peers?  The Pennsylvania Banks.  This Peer Group is from McAdams Wright Regan’s Community Bank Report.  92 Publicly traded Banks.</a:t>
            </a:r>
            <a:endParaRPr lang="en-US" altLang="en-US" sz="1000" smtClean="0">
              <a:latin typeface="Times New Roman" pitchFamily="18" charset="0"/>
              <a:cs typeface="Times New Roman" pitchFamily="18" charset="0"/>
            </a:endParaRPr>
          </a:p>
          <a:p>
            <a:pPr marL="742950" lvl="1" indent="-285750" eaLnBrk="1" hangingPunct="1">
              <a:spcBef>
                <a:spcPct val="0"/>
              </a:spcBef>
              <a:buFont typeface="Courier New" pitchFamily="49" charset="0"/>
              <a:buChar char="o"/>
              <a:tabLst>
                <a:tab pos="285750" algn="l"/>
                <a:tab pos="628650" algn="l"/>
              </a:tabLst>
            </a:pPr>
            <a:r>
              <a:rPr lang="en-US" altLang="en-US" smtClean="0">
                <a:cs typeface="Times New Roman" pitchFamily="18" charset="0"/>
              </a:rPr>
              <a:t>We have significantly outperformed in terms of ROA and ROE than the PA Peer Group, carrying ratios that are roughly 25% higher in performance.</a:t>
            </a:r>
            <a:endParaRPr lang="en-US" altLang="en-US" sz="1000" smtClean="0">
              <a:latin typeface="Times New Roman" pitchFamily="18" charset="0"/>
              <a:cs typeface="Times New Roman" pitchFamily="18" charset="0"/>
            </a:endParaRPr>
          </a:p>
          <a:p>
            <a:pPr marL="742950" lvl="1" indent="-285750" eaLnBrk="1" hangingPunct="1">
              <a:spcBef>
                <a:spcPct val="0"/>
              </a:spcBef>
              <a:buFont typeface="Courier New" pitchFamily="49" charset="0"/>
              <a:buChar char="o"/>
              <a:tabLst>
                <a:tab pos="285750" algn="l"/>
                <a:tab pos="628650" algn="l"/>
              </a:tabLst>
            </a:pPr>
            <a:r>
              <a:rPr lang="en-US" altLang="en-US" smtClean="0">
                <a:cs typeface="Times New Roman" pitchFamily="18" charset="0"/>
              </a:rPr>
              <a:t>The next two ratios reinforce that despite our better earnings, we trade at lower Price to Earnings and Price to Book multiples. </a:t>
            </a:r>
            <a:endParaRPr lang="en-US" altLang="en-US" sz="1000" smtClean="0">
              <a:latin typeface="Times New Roman" pitchFamily="18" charset="0"/>
              <a:cs typeface="Times New Roman" pitchFamily="18" charset="0"/>
            </a:endParaRPr>
          </a:p>
          <a:p>
            <a:pPr marL="742950" lvl="1" indent="-285750" eaLnBrk="1" hangingPunct="1">
              <a:spcBef>
                <a:spcPct val="0"/>
              </a:spcBef>
              <a:buFont typeface="Courier New" pitchFamily="49" charset="0"/>
              <a:buChar char="o"/>
              <a:tabLst>
                <a:tab pos="285750" algn="l"/>
                <a:tab pos="628650" algn="l"/>
              </a:tabLst>
            </a:pPr>
            <a:r>
              <a:rPr lang="en-US" altLang="en-US" smtClean="0">
                <a:cs typeface="Times New Roman" pitchFamily="18" charset="0"/>
              </a:rPr>
              <a:t>Lastly, our Dividend Yield is significantly above the PA Peer Group.</a:t>
            </a:r>
            <a:endParaRPr lang="en-US" altLang="en-US" sz="1000" smtClean="0">
              <a:latin typeface="Times New Roman" pitchFamily="18" charset="0"/>
              <a:cs typeface="Times New Roman" pitchFamily="18" charset="0"/>
            </a:endParaRPr>
          </a:p>
          <a:p>
            <a:pPr marL="742950" lvl="1" indent="-285750" eaLnBrk="1" hangingPunct="1">
              <a:spcBef>
                <a:spcPct val="0"/>
              </a:spcBef>
              <a:buFont typeface="Courier New" pitchFamily="49" charset="0"/>
              <a:buChar char="o"/>
              <a:tabLst>
                <a:tab pos="285750" algn="l"/>
                <a:tab pos="628650" algn="l"/>
              </a:tabLst>
            </a:pPr>
            <a:r>
              <a:rPr lang="en-US" altLang="en-US" smtClean="0">
                <a:cs typeface="Times New Roman" pitchFamily="18" charset="0"/>
              </a:rPr>
              <a:t>This reinforces that our Dividend Yield is already sufficient and is not a deterrent as to our stock price.</a:t>
            </a:r>
            <a:endParaRPr lang="en-US" altLang="en-US" sz="1000" smtClean="0">
              <a:latin typeface="Times New Roman" pitchFamily="18" charset="0"/>
              <a:cs typeface="Times New Roman" pitchFamily="18" charset="0"/>
            </a:endParaRPr>
          </a:p>
          <a:p>
            <a:pPr eaLnBrk="1" hangingPunct="1">
              <a:spcBef>
                <a:spcPct val="0"/>
              </a:spcBef>
              <a:tabLst>
                <a:tab pos="285750" algn="l"/>
                <a:tab pos="628650" algn="l"/>
              </a:tabLst>
            </a:pPr>
            <a:endParaRPr lang="en-US" altLang="en-US" smtClean="0"/>
          </a:p>
        </p:txBody>
      </p:sp>
      <p:sp>
        <p:nvSpPr>
          <p:cNvPr id="809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87ED7BC5-2C44-454B-A371-23A585650081}" type="slidenum">
              <a:rPr lang="en-US" altLang="en-US">
                <a:latin typeface="Calibri" pitchFamily="34" charset="0"/>
              </a:rPr>
              <a:pPr/>
              <a:t>32</a:t>
            </a:fld>
            <a:endParaRPr lang="en-US" altLang="en-US">
              <a:latin typeface="Calibri"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tabLst>
                <a:tab pos="285750" algn="l"/>
                <a:tab pos="628650" algn="l"/>
              </a:tabLst>
              <a:defRPr/>
            </a:pPr>
            <a:r>
              <a:rPr lang="en-US" b="1" dirty="0" smtClean="0">
                <a:solidFill>
                  <a:srgbClr val="FF0000"/>
                </a:solidFill>
                <a:ea typeface="Times New Roman"/>
              </a:rPr>
              <a:t>(PEER ANALYSIS </a:t>
            </a:r>
            <a:r>
              <a:rPr lang="x-none" b="1" smtClean="0">
                <a:solidFill>
                  <a:srgbClr val="FF0000"/>
                </a:solidFill>
                <a:ea typeface="Times New Roman"/>
              </a:rPr>
              <a:t>2 </a:t>
            </a:r>
            <a:r>
              <a:rPr lang="en-US" b="1" dirty="0" smtClean="0">
                <a:solidFill>
                  <a:srgbClr val="FF0000"/>
                </a:solidFill>
                <a:ea typeface="Times New Roman"/>
              </a:rPr>
              <a:t>– Slide 9)</a:t>
            </a:r>
            <a:endParaRPr lang="en-US" sz="1000" dirty="0" smtClean="0">
              <a:latin typeface="Times New Roman"/>
              <a:ea typeface="Times New Roman"/>
            </a:endParaRPr>
          </a:p>
          <a:p>
            <a:pPr marL="742950" lvl="1" indent="-285750" eaLnBrk="1" fontAlgn="auto" hangingPunct="1">
              <a:spcBef>
                <a:spcPts val="0"/>
              </a:spcBef>
              <a:spcAft>
                <a:spcPts val="0"/>
              </a:spcAft>
              <a:buFont typeface="Courier New"/>
              <a:buChar char="o"/>
              <a:tabLst>
                <a:tab pos="285750" algn="l"/>
                <a:tab pos="514350" algn="l"/>
                <a:tab pos="628650" algn="l"/>
              </a:tabLst>
              <a:defRPr/>
            </a:pPr>
            <a:r>
              <a:rPr lang="x-none" smtClean="0">
                <a:ea typeface="Times New Roman"/>
              </a:rPr>
              <a:t>This slide addresses several Balance Sheet and Asset Quality ratios.</a:t>
            </a:r>
            <a:endParaRPr lang="en-US" sz="1000" dirty="0" smtClean="0">
              <a:latin typeface="Times New Roman"/>
              <a:ea typeface="Times New Roman"/>
            </a:endParaRPr>
          </a:p>
          <a:p>
            <a:pPr marL="742950" lvl="1" indent="-285750" eaLnBrk="1" fontAlgn="auto" hangingPunct="1">
              <a:spcBef>
                <a:spcPts val="0"/>
              </a:spcBef>
              <a:spcAft>
                <a:spcPts val="0"/>
              </a:spcAft>
              <a:buFont typeface="Courier New"/>
              <a:buChar char="o"/>
              <a:tabLst>
                <a:tab pos="285750" algn="l"/>
                <a:tab pos="514350" algn="l"/>
                <a:tab pos="628650" algn="l"/>
              </a:tabLst>
              <a:defRPr/>
            </a:pPr>
            <a:r>
              <a:rPr lang="x-none" smtClean="0">
                <a:ea typeface="Times New Roman"/>
              </a:rPr>
              <a:t>We have had limited discussion of our Balance sheet and it is appropriate that you know that loan growth is always a primary goal.  </a:t>
            </a:r>
            <a:endParaRPr lang="en-US" sz="1000" dirty="0" smtClean="0">
              <a:latin typeface="Times New Roman"/>
              <a:ea typeface="Times New Roman"/>
            </a:endParaRPr>
          </a:p>
          <a:p>
            <a:pPr marL="742950" lvl="1" indent="-285750" eaLnBrk="1" fontAlgn="auto" hangingPunct="1">
              <a:spcBef>
                <a:spcPts val="0"/>
              </a:spcBef>
              <a:spcAft>
                <a:spcPts val="0"/>
              </a:spcAft>
              <a:buFont typeface="Courier New"/>
              <a:buChar char="o"/>
              <a:tabLst>
                <a:tab pos="285750" algn="l"/>
                <a:tab pos="514350" algn="l"/>
                <a:tab pos="628650" algn="l"/>
              </a:tabLst>
              <a:defRPr/>
            </a:pPr>
            <a:r>
              <a:rPr lang="x-none" smtClean="0">
                <a:ea typeface="Times New Roman"/>
              </a:rPr>
              <a:t>Our Loan to Deposit Ratio of 66% remains lower than the Peer group at 78%.  The new market areas </a:t>
            </a:r>
            <a:r>
              <a:rPr lang="en-US" dirty="0" smtClean="0">
                <a:ea typeface="Times New Roman"/>
              </a:rPr>
              <a:t>we </a:t>
            </a:r>
            <a:r>
              <a:rPr lang="x-none" smtClean="0">
                <a:ea typeface="Times New Roman"/>
              </a:rPr>
              <a:t>have entered are key to growing loans.</a:t>
            </a:r>
            <a:endParaRPr lang="en-US" sz="1000" dirty="0" smtClean="0">
              <a:latin typeface="Times New Roman"/>
              <a:ea typeface="Times New Roman"/>
            </a:endParaRPr>
          </a:p>
          <a:p>
            <a:pPr marL="742950" lvl="1" indent="-285750" eaLnBrk="1" fontAlgn="auto" hangingPunct="1">
              <a:spcBef>
                <a:spcPts val="0"/>
              </a:spcBef>
              <a:spcAft>
                <a:spcPts val="0"/>
              </a:spcAft>
              <a:buFont typeface="Courier New"/>
              <a:buChar char="o"/>
              <a:tabLst>
                <a:tab pos="285750" algn="l"/>
                <a:tab pos="514350" algn="l"/>
                <a:tab pos="628650" algn="l"/>
              </a:tabLst>
              <a:defRPr/>
            </a:pPr>
            <a:r>
              <a:rPr lang="x-none" smtClean="0">
                <a:ea typeface="Times New Roman"/>
              </a:rPr>
              <a:t>Conversely on the liability side of the Balance Sheet, we are fortunate to carry very high levels of </a:t>
            </a:r>
            <a:r>
              <a:rPr lang="x-none" u="sng" smtClean="0">
                <a:ea typeface="Times New Roman"/>
              </a:rPr>
              <a:t>Non-Interest Checking as a % of Deposits</a:t>
            </a:r>
            <a:r>
              <a:rPr lang="x-none" smtClean="0">
                <a:ea typeface="Times New Roman"/>
              </a:rPr>
              <a:t>.</a:t>
            </a:r>
            <a:endParaRPr lang="en-US" sz="1000" dirty="0" smtClean="0">
              <a:latin typeface="Times New Roman"/>
              <a:ea typeface="Times New Roman"/>
            </a:endParaRPr>
          </a:p>
          <a:p>
            <a:pPr marL="742950" lvl="1" indent="-285750" eaLnBrk="1" fontAlgn="auto" hangingPunct="1">
              <a:spcBef>
                <a:spcPts val="0"/>
              </a:spcBef>
              <a:spcAft>
                <a:spcPts val="0"/>
              </a:spcAft>
              <a:buFont typeface="Courier New"/>
              <a:buChar char="o"/>
              <a:tabLst>
                <a:tab pos="285750" algn="l"/>
                <a:tab pos="514350" algn="l"/>
                <a:tab pos="628650" algn="l"/>
              </a:tabLst>
              <a:defRPr/>
            </a:pPr>
            <a:r>
              <a:rPr lang="x-none" smtClean="0">
                <a:ea typeface="Times New Roman"/>
              </a:rPr>
              <a:t>Our levels are nearly double the PA Peer Group, providing abundant low cost funding.</a:t>
            </a:r>
            <a:endParaRPr lang="en-US" sz="1000" dirty="0" smtClean="0">
              <a:latin typeface="Times New Roman"/>
              <a:ea typeface="Times New Roman"/>
            </a:endParaRPr>
          </a:p>
          <a:p>
            <a:pPr marL="742950" lvl="1" indent="-285750" eaLnBrk="1" fontAlgn="auto" hangingPunct="1">
              <a:spcBef>
                <a:spcPts val="0"/>
              </a:spcBef>
              <a:spcAft>
                <a:spcPts val="0"/>
              </a:spcAft>
              <a:buFont typeface="Courier New"/>
              <a:buChar char="o"/>
              <a:tabLst>
                <a:tab pos="285750" algn="l"/>
                <a:tab pos="514350" algn="l"/>
                <a:tab pos="628650" algn="l"/>
              </a:tabLst>
              <a:defRPr/>
            </a:pPr>
            <a:r>
              <a:rPr lang="x-none" smtClean="0">
                <a:ea typeface="Times New Roman"/>
              </a:rPr>
              <a:t>The </a:t>
            </a:r>
            <a:r>
              <a:rPr lang="x-none" u="sng" smtClean="0">
                <a:ea typeface="Times New Roman"/>
              </a:rPr>
              <a:t>Equity to Assets Ratio</a:t>
            </a:r>
            <a:r>
              <a:rPr lang="x-none" smtClean="0">
                <a:ea typeface="Times New Roman"/>
              </a:rPr>
              <a:t> still holds an advantage to PA peers  </a:t>
            </a:r>
            <a:endParaRPr lang="en-US" sz="1000" dirty="0" smtClean="0">
              <a:latin typeface="Times New Roman"/>
              <a:ea typeface="Times New Roman"/>
            </a:endParaRPr>
          </a:p>
          <a:p>
            <a:pPr marL="742950" lvl="1" indent="-285750" eaLnBrk="1" fontAlgn="auto" hangingPunct="1">
              <a:spcBef>
                <a:spcPts val="0"/>
              </a:spcBef>
              <a:spcAft>
                <a:spcPts val="0"/>
              </a:spcAft>
              <a:buFont typeface="Courier New"/>
              <a:buChar char="o"/>
              <a:tabLst>
                <a:tab pos="285750" algn="l"/>
                <a:tab pos="514350" algn="l"/>
                <a:tab pos="628650" algn="l"/>
              </a:tabLst>
              <a:defRPr/>
            </a:pPr>
            <a:r>
              <a:rPr lang="x-none" smtClean="0">
                <a:ea typeface="Times New Roman"/>
              </a:rPr>
              <a:t>And the last two ratios point to our </a:t>
            </a:r>
            <a:r>
              <a:rPr lang="x-none" u="sng" smtClean="0">
                <a:ea typeface="Times New Roman"/>
              </a:rPr>
              <a:t>very favorable Asset Quality numbers</a:t>
            </a:r>
            <a:r>
              <a:rPr lang="x-none" smtClean="0">
                <a:ea typeface="Times New Roman"/>
              </a:rPr>
              <a:t>, with less than  </a:t>
            </a:r>
            <a:r>
              <a:rPr lang="x-none" u="sng" smtClean="0">
                <a:ea typeface="Times New Roman"/>
              </a:rPr>
              <a:t>an eighth</a:t>
            </a:r>
            <a:r>
              <a:rPr lang="x-none" smtClean="0">
                <a:ea typeface="Times New Roman"/>
              </a:rPr>
              <a:t> of the amount of Problem loans as the typical PA Bank, and even with our Credit Provisions we still have a materially larger ALLL than the typical PA Bank.</a:t>
            </a:r>
            <a:endParaRPr lang="en-US" sz="1000" dirty="0" smtClean="0">
              <a:latin typeface="Times New Roman"/>
              <a:ea typeface="Times New Roman"/>
            </a:endParaRPr>
          </a:p>
          <a:p>
            <a:pPr marL="514350" eaLnBrk="1" fontAlgn="auto" hangingPunct="1">
              <a:spcBef>
                <a:spcPts val="0"/>
              </a:spcBef>
              <a:spcAft>
                <a:spcPts val="0"/>
              </a:spcAft>
              <a:tabLst>
                <a:tab pos="285750" algn="l"/>
                <a:tab pos="514350" algn="l"/>
                <a:tab pos="628650" algn="l"/>
              </a:tabLst>
              <a:defRPr/>
            </a:pPr>
            <a:r>
              <a:rPr lang="x-none" smtClean="0">
                <a:ea typeface="Times New Roman"/>
              </a:rPr>
              <a:t> </a:t>
            </a:r>
            <a:endParaRPr lang="en-US" sz="1000" dirty="0" smtClean="0">
              <a:latin typeface="Times New Roman"/>
              <a:ea typeface="Times New Roman"/>
            </a:endParaRPr>
          </a:p>
          <a:p>
            <a:pPr eaLnBrk="1" fontAlgn="auto" hangingPunct="1">
              <a:spcBef>
                <a:spcPts val="0"/>
              </a:spcBef>
              <a:spcAft>
                <a:spcPts val="0"/>
              </a:spcAft>
              <a:defRPr/>
            </a:pPr>
            <a:endParaRPr lang="en-US" dirty="0"/>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633F4BE7-1DF5-4D1A-8D30-1BA889BF50FB}" type="slidenum">
              <a:rPr lang="en-US" altLang="en-US">
                <a:latin typeface="Calibri" pitchFamily="34" charset="0"/>
              </a:rPr>
              <a:pPr/>
              <a:t>33</a:t>
            </a:fld>
            <a:endParaRPr lang="en-US" altLang="en-US">
              <a:latin typeface="Calibri"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tabLst>
                <a:tab pos="285750" algn="l"/>
                <a:tab pos="628650" algn="l"/>
              </a:tabLst>
              <a:defRPr/>
            </a:pPr>
            <a:r>
              <a:rPr lang="en-US" b="1" dirty="0" smtClean="0">
                <a:solidFill>
                  <a:srgbClr val="FF0000"/>
                </a:solidFill>
                <a:ea typeface="Times New Roman"/>
              </a:rPr>
              <a:t>(LOAN GROWTH – Slide 10)</a:t>
            </a:r>
            <a:endParaRPr lang="en-US" sz="1000" dirty="0" smtClean="0">
              <a:latin typeface="Times New Roman"/>
              <a:ea typeface="Times New Roman"/>
            </a:endParaRPr>
          </a:p>
          <a:p>
            <a:pPr marL="742950" lvl="1" indent="-285750" eaLnBrk="1" fontAlgn="auto" hangingPunct="1">
              <a:spcBef>
                <a:spcPts val="0"/>
              </a:spcBef>
              <a:spcAft>
                <a:spcPts val="0"/>
              </a:spcAft>
              <a:buFont typeface="Courier New"/>
              <a:buChar char="o"/>
              <a:tabLst>
                <a:tab pos="285750" algn="l"/>
                <a:tab pos="514350" algn="l"/>
                <a:tab pos="628650" algn="l"/>
              </a:tabLst>
              <a:defRPr/>
            </a:pPr>
            <a:r>
              <a:rPr lang="x-none" smtClean="0">
                <a:ea typeface="Times New Roman"/>
              </a:rPr>
              <a:t>If there is one thing that is important to the growth and financial health of a Bank it is loan growth.  Loan growth supports higher levels of income.  Loans are our largest asset that earns the highest yield.</a:t>
            </a:r>
            <a:endParaRPr lang="en-US" sz="1000" dirty="0" smtClean="0">
              <a:latin typeface="Times New Roman"/>
              <a:ea typeface="Times New Roman"/>
            </a:endParaRPr>
          </a:p>
          <a:p>
            <a:pPr marL="628650" lvl="1" indent="-171450" eaLnBrk="1" fontAlgn="auto" hangingPunct="1">
              <a:spcBef>
                <a:spcPts val="0"/>
              </a:spcBef>
              <a:spcAft>
                <a:spcPts val="0"/>
              </a:spcAft>
              <a:buFont typeface="Courier New" panose="02070309020205020404" pitchFamily="49" charset="0"/>
              <a:buChar char="o"/>
              <a:tabLst>
                <a:tab pos="285750" algn="l"/>
                <a:tab pos="514350" algn="l"/>
                <a:tab pos="285750" algn="l"/>
                <a:tab pos="514350" algn="l"/>
                <a:tab pos="628650" algn="l"/>
                <a:tab pos="742950" algn="l"/>
              </a:tabLst>
              <a:defRPr/>
            </a:pPr>
            <a:r>
              <a:rPr lang="x-none" smtClean="0">
                <a:latin typeface="Times New Roman"/>
                <a:ea typeface="Times New Roman"/>
              </a:rPr>
              <a:t>2013 was a good year for loan growth with nearly $24 million of new loans, a 5.8% increas</a:t>
            </a:r>
            <a:r>
              <a:rPr lang="en-US" dirty="0" smtClean="0">
                <a:latin typeface="Times New Roman"/>
                <a:ea typeface="Times New Roman"/>
              </a:rPr>
              <a:t>e.  This follows 2012,</a:t>
            </a:r>
            <a:r>
              <a:rPr lang="x-none" smtClean="0">
                <a:latin typeface="Times New Roman"/>
                <a:ea typeface="Times New Roman"/>
              </a:rPr>
              <a:t> a year with less than 1% loan growth.</a:t>
            </a:r>
            <a:endParaRPr lang="en-US" dirty="0" smtClean="0">
              <a:latin typeface="Times New Roman"/>
              <a:ea typeface="Times New Roman"/>
            </a:endParaRPr>
          </a:p>
          <a:p>
            <a:pPr marL="628650" lvl="1" indent="-171450" eaLnBrk="1" fontAlgn="auto" hangingPunct="1">
              <a:spcBef>
                <a:spcPts val="0"/>
              </a:spcBef>
              <a:spcAft>
                <a:spcPts val="0"/>
              </a:spcAft>
              <a:buFont typeface="Courier New" panose="02070309020205020404" pitchFamily="49" charset="0"/>
              <a:buChar char="o"/>
              <a:tabLst>
                <a:tab pos="285750" algn="l"/>
                <a:tab pos="514350" algn="l"/>
                <a:tab pos="285750" algn="l"/>
                <a:tab pos="514350" algn="l"/>
                <a:tab pos="628650" algn="l"/>
                <a:tab pos="742950" algn="l"/>
              </a:tabLst>
              <a:defRPr/>
            </a:pPr>
            <a:r>
              <a:rPr lang="x-none" smtClean="0">
                <a:latin typeface="Times New Roman"/>
                <a:ea typeface="Times New Roman"/>
              </a:rPr>
              <a:t>In our </a:t>
            </a:r>
            <a:r>
              <a:rPr lang="en-US" dirty="0" smtClean="0">
                <a:latin typeface="Times New Roman"/>
                <a:ea typeface="Times New Roman"/>
              </a:rPr>
              <a:t>local </a:t>
            </a:r>
            <a:r>
              <a:rPr lang="x-none" smtClean="0">
                <a:latin typeface="Times New Roman"/>
                <a:ea typeface="Times New Roman"/>
              </a:rPr>
              <a:t>area we are seeing Agricultural lending lead the way in terms of economic recovery.</a:t>
            </a:r>
            <a:endParaRPr lang="en-US" dirty="0" smtClean="0">
              <a:latin typeface="Times New Roman"/>
              <a:ea typeface="Times New Roman"/>
            </a:endParaRPr>
          </a:p>
          <a:p>
            <a:pPr marL="628650" lvl="1" indent="-171450" eaLnBrk="1" fontAlgn="auto" hangingPunct="1">
              <a:spcBef>
                <a:spcPts val="0"/>
              </a:spcBef>
              <a:spcAft>
                <a:spcPts val="0"/>
              </a:spcAft>
              <a:buFont typeface="Courier New" panose="02070309020205020404" pitchFamily="49" charset="0"/>
              <a:buChar char="o"/>
              <a:tabLst>
                <a:tab pos="285750" algn="l"/>
                <a:tab pos="514350" algn="l"/>
                <a:tab pos="285750" algn="l"/>
                <a:tab pos="514350" algn="l"/>
                <a:tab pos="628650" algn="l"/>
                <a:tab pos="742950" algn="l"/>
              </a:tabLst>
              <a:defRPr/>
            </a:pPr>
            <a:r>
              <a:rPr lang="x-none" smtClean="0">
                <a:latin typeface="Times New Roman"/>
                <a:ea typeface="Times New Roman"/>
              </a:rPr>
              <a:t>Increases in Ag loans alone</a:t>
            </a:r>
            <a:r>
              <a:rPr lang="en-US" dirty="0" smtClean="0">
                <a:latin typeface="Times New Roman"/>
                <a:ea typeface="Times New Roman"/>
              </a:rPr>
              <a:t>,</a:t>
            </a:r>
            <a:r>
              <a:rPr lang="x-none" smtClean="0">
                <a:latin typeface="Times New Roman"/>
                <a:ea typeface="Times New Roman"/>
              </a:rPr>
              <a:t> accounted for</a:t>
            </a:r>
            <a:r>
              <a:rPr lang="en-US" dirty="0" smtClean="0">
                <a:latin typeface="Times New Roman"/>
                <a:ea typeface="Times New Roman"/>
              </a:rPr>
              <a:t> all of </a:t>
            </a:r>
            <a:r>
              <a:rPr lang="x-none" smtClean="0">
                <a:latin typeface="Times New Roman"/>
                <a:ea typeface="Times New Roman"/>
              </a:rPr>
              <a:t>our 2013 loan growth.</a:t>
            </a:r>
            <a:endParaRPr lang="en-US" dirty="0" smtClean="0">
              <a:latin typeface="Times New Roman"/>
              <a:ea typeface="Times New Roman"/>
            </a:endParaRPr>
          </a:p>
          <a:p>
            <a:pPr marL="628650" lvl="1" indent="-171450" eaLnBrk="1" fontAlgn="auto" hangingPunct="1">
              <a:spcBef>
                <a:spcPts val="0"/>
              </a:spcBef>
              <a:spcAft>
                <a:spcPts val="0"/>
              </a:spcAft>
              <a:buFont typeface="Courier New" panose="02070309020205020404" pitchFamily="49" charset="0"/>
              <a:buChar char="o"/>
              <a:tabLst>
                <a:tab pos="285750" algn="l"/>
                <a:tab pos="514350" algn="l"/>
                <a:tab pos="285750" algn="l"/>
                <a:tab pos="514350" algn="l"/>
                <a:tab pos="628650" algn="l"/>
                <a:tab pos="742950" algn="l"/>
              </a:tabLst>
              <a:defRPr/>
            </a:pPr>
            <a:r>
              <a:rPr lang="en-US" dirty="0" smtClean="0">
                <a:latin typeface="Times New Roman"/>
                <a:ea typeface="Times New Roman"/>
              </a:rPr>
              <a:t>More specifically, all of the growth from the Ag side came from real estate secured loans.  90% of the Ag lending we do is real estate secured, in the form of commercial mortgages.  </a:t>
            </a:r>
            <a:endParaRPr lang="en-US" dirty="0">
              <a:latin typeface="Times New Roman"/>
              <a:ea typeface="Times New Roman"/>
            </a:endParaRPr>
          </a:p>
        </p:txBody>
      </p:sp>
      <p:sp>
        <p:nvSpPr>
          <p:cNvPr id="849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F7DE7A47-5CC2-4F1F-8407-C3616109EE03}" type="slidenum">
              <a:rPr lang="en-US" altLang="en-US">
                <a:latin typeface="Calibri" pitchFamily="34" charset="0"/>
              </a:rPr>
              <a:pPr/>
              <a:t>34</a:t>
            </a:fld>
            <a:endParaRPr lang="en-US" altLang="en-US">
              <a:latin typeface="Calibri"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tabLst>
                <a:tab pos="285750" algn="l"/>
                <a:tab pos="628650" algn="l"/>
              </a:tabLst>
              <a:defRPr/>
            </a:pPr>
            <a:r>
              <a:rPr lang="en-US" b="1" dirty="0" smtClean="0">
                <a:solidFill>
                  <a:srgbClr val="FF0000"/>
                </a:solidFill>
                <a:ea typeface="Times New Roman"/>
              </a:rPr>
              <a:t>(FIRST QUARTER 2014 RESULTS – Slide 12)</a:t>
            </a:r>
            <a:endParaRPr lang="en-US" sz="1000" dirty="0" smtClean="0">
              <a:latin typeface="Times New Roman"/>
              <a:ea typeface="Times New Roman"/>
            </a:endParaRPr>
          </a:p>
          <a:p>
            <a:pPr marL="742950" lvl="1" indent="-285750" eaLnBrk="1" fontAlgn="auto" hangingPunct="1">
              <a:spcBef>
                <a:spcPts val="0"/>
              </a:spcBef>
              <a:spcAft>
                <a:spcPts val="0"/>
              </a:spcAft>
              <a:buFont typeface="Courier New"/>
              <a:buChar char="o"/>
              <a:tabLst>
                <a:tab pos="285750" algn="l"/>
                <a:tab pos="514350" algn="l"/>
                <a:tab pos="628650" algn="l"/>
              </a:tabLst>
              <a:defRPr/>
            </a:pPr>
            <a:r>
              <a:rPr lang="x-none" smtClean="0">
                <a:ea typeface="Times New Roman"/>
              </a:rPr>
              <a:t>The timing of this Annual Meeting allows us to mention 1</a:t>
            </a:r>
            <a:r>
              <a:rPr lang="x-none" baseline="30000" smtClean="0">
                <a:ea typeface="Times New Roman"/>
              </a:rPr>
              <a:t>st</a:t>
            </a:r>
            <a:r>
              <a:rPr lang="x-none" smtClean="0">
                <a:ea typeface="Times New Roman"/>
              </a:rPr>
              <a:t> Qtr 14 Results, which have already been released.  </a:t>
            </a:r>
            <a:endParaRPr lang="en-US" sz="1000" dirty="0" smtClean="0">
              <a:latin typeface="Times New Roman"/>
              <a:ea typeface="Times New Roman"/>
            </a:endParaRPr>
          </a:p>
          <a:p>
            <a:pPr marL="742950" lvl="1" indent="-285750" eaLnBrk="1" fontAlgn="auto" hangingPunct="1">
              <a:spcBef>
                <a:spcPts val="0"/>
              </a:spcBef>
              <a:spcAft>
                <a:spcPts val="0"/>
              </a:spcAft>
              <a:buFont typeface="Courier New"/>
              <a:buChar char="o"/>
              <a:tabLst>
                <a:tab pos="285750" algn="l"/>
                <a:tab pos="514350" algn="l"/>
                <a:tab pos="628650" algn="l"/>
              </a:tabLst>
              <a:defRPr/>
            </a:pPr>
            <a:r>
              <a:rPr lang="x-none" smtClean="0">
                <a:ea typeface="Times New Roman"/>
              </a:rPr>
              <a:t>1</a:t>
            </a:r>
            <a:r>
              <a:rPr lang="x-none" baseline="30000" smtClean="0">
                <a:ea typeface="Times New Roman"/>
              </a:rPr>
              <a:t>st</a:t>
            </a:r>
            <a:r>
              <a:rPr lang="x-none" smtClean="0">
                <a:ea typeface="Times New Roman"/>
              </a:rPr>
              <a:t> Qtr 2014 Earnings were a healthy $1.84 million</a:t>
            </a:r>
            <a:r>
              <a:rPr lang="en-US" dirty="0" smtClean="0">
                <a:ea typeface="Times New Roman"/>
              </a:rPr>
              <a:t>, </a:t>
            </a:r>
            <a:r>
              <a:rPr lang="x-none" smtClean="0">
                <a:ea typeface="Times New Roman"/>
              </a:rPr>
              <a:t>a 8.5% decline from  strong 1</a:t>
            </a:r>
            <a:r>
              <a:rPr lang="x-none" baseline="30000" smtClean="0">
                <a:ea typeface="Times New Roman"/>
              </a:rPr>
              <a:t>st</a:t>
            </a:r>
            <a:r>
              <a:rPr lang="x-none" smtClean="0">
                <a:ea typeface="Times New Roman"/>
              </a:rPr>
              <a:t> Qtr 2013</a:t>
            </a:r>
            <a:r>
              <a:rPr lang="en-US" dirty="0" smtClean="0">
                <a:ea typeface="Times New Roman"/>
              </a:rPr>
              <a:t> earnings.</a:t>
            </a:r>
            <a:endParaRPr lang="en-US" sz="1000" dirty="0" smtClean="0">
              <a:latin typeface="Times New Roman"/>
              <a:ea typeface="Times New Roman"/>
            </a:endParaRPr>
          </a:p>
          <a:p>
            <a:pPr marL="742950" lvl="1" indent="-285750" eaLnBrk="1" fontAlgn="auto" hangingPunct="1">
              <a:spcBef>
                <a:spcPts val="0"/>
              </a:spcBef>
              <a:spcAft>
                <a:spcPts val="0"/>
              </a:spcAft>
              <a:buFont typeface="Courier New"/>
              <a:buChar char="o"/>
              <a:tabLst>
                <a:tab pos="285750" algn="l"/>
                <a:tab pos="514350" algn="l"/>
                <a:tab pos="628650" algn="l"/>
              </a:tabLst>
              <a:defRPr/>
            </a:pPr>
            <a:r>
              <a:rPr lang="x-none" smtClean="0">
                <a:ea typeface="Times New Roman"/>
              </a:rPr>
              <a:t>ROA was a healthy 0.92%.  In line with expectations for 2014</a:t>
            </a:r>
            <a:endParaRPr lang="en-US" sz="1000" dirty="0" smtClean="0">
              <a:latin typeface="Times New Roman"/>
              <a:ea typeface="Times New Roman"/>
            </a:endParaRPr>
          </a:p>
          <a:p>
            <a:pPr marL="742950" lvl="1" indent="-285750" eaLnBrk="1" fontAlgn="auto" hangingPunct="1">
              <a:spcBef>
                <a:spcPts val="0"/>
              </a:spcBef>
              <a:spcAft>
                <a:spcPts val="0"/>
              </a:spcAft>
              <a:buFont typeface="Courier New"/>
              <a:buChar char="o"/>
              <a:tabLst>
                <a:tab pos="285750" algn="l"/>
                <a:tab pos="514350" algn="l"/>
                <a:tab pos="628650" algn="l"/>
              </a:tabLst>
              <a:defRPr/>
            </a:pPr>
            <a:r>
              <a:rPr lang="x-none" smtClean="0">
                <a:ea typeface="Times New Roman"/>
              </a:rPr>
              <a:t>Net interest margin </a:t>
            </a:r>
            <a:r>
              <a:rPr lang="en-US" dirty="0" smtClean="0">
                <a:ea typeface="Times New Roman"/>
              </a:rPr>
              <a:t>increased </a:t>
            </a:r>
            <a:r>
              <a:rPr lang="x-none" smtClean="0">
                <a:ea typeface="Times New Roman"/>
              </a:rPr>
              <a:t>on a sequential basis increased </a:t>
            </a:r>
            <a:r>
              <a:rPr lang="en-US" dirty="0" smtClean="0">
                <a:ea typeface="Times New Roman"/>
              </a:rPr>
              <a:t>by 1 basis point to 3.23%.</a:t>
            </a:r>
            <a:r>
              <a:rPr lang="x-none" smtClean="0">
                <a:ea typeface="Times New Roman"/>
              </a:rPr>
              <a:t>      </a:t>
            </a:r>
            <a:endParaRPr lang="en-US" sz="1000" dirty="0" smtClean="0">
              <a:latin typeface="Times New Roman"/>
              <a:ea typeface="Times New Roman"/>
            </a:endParaRPr>
          </a:p>
          <a:p>
            <a:pPr marL="742950" lvl="1" indent="-285750" eaLnBrk="1" fontAlgn="auto" hangingPunct="1">
              <a:spcBef>
                <a:spcPts val="0"/>
              </a:spcBef>
              <a:spcAft>
                <a:spcPts val="0"/>
              </a:spcAft>
              <a:buFont typeface="Courier New"/>
              <a:buChar char="o"/>
              <a:tabLst>
                <a:tab pos="285750" algn="l"/>
                <a:tab pos="514350" algn="l"/>
                <a:tab pos="628650" algn="l"/>
              </a:tabLst>
              <a:defRPr/>
            </a:pPr>
            <a:r>
              <a:rPr lang="x-none" smtClean="0">
                <a:ea typeface="Times New Roman"/>
              </a:rPr>
              <a:t>Management took $663,000 of securities gains in Q1, more than expected as the environment remained </a:t>
            </a:r>
            <a:r>
              <a:rPr lang="en-US" dirty="0" smtClean="0">
                <a:ea typeface="Times New Roman"/>
              </a:rPr>
              <a:t>favorable</a:t>
            </a:r>
            <a:r>
              <a:rPr lang="x-none" smtClean="0">
                <a:ea typeface="Times New Roman"/>
              </a:rPr>
              <a:t> to </a:t>
            </a:r>
            <a:r>
              <a:rPr lang="en-US" dirty="0" smtClean="0">
                <a:ea typeface="Times New Roman"/>
              </a:rPr>
              <a:t>pulling </a:t>
            </a:r>
            <a:r>
              <a:rPr lang="x-none" smtClean="0">
                <a:ea typeface="Times New Roman"/>
              </a:rPr>
              <a:t>gains</a:t>
            </a:r>
            <a:r>
              <a:rPr lang="en-US" dirty="0" smtClean="0">
                <a:ea typeface="Times New Roman"/>
              </a:rPr>
              <a:t>, but still less than 1</a:t>
            </a:r>
            <a:r>
              <a:rPr lang="en-US" baseline="30000" dirty="0" smtClean="0">
                <a:ea typeface="Times New Roman"/>
              </a:rPr>
              <a:t>st</a:t>
            </a:r>
            <a:r>
              <a:rPr lang="en-US" dirty="0" smtClean="0">
                <a:ea typeface="Times New Roman"/>
              </a:rPr>
              <a:t> </a:t>
            </a:r>
            <a:r>
              <a:rPr lang="en-US" dirty="0" err="1" smtClean="0">
                <a:ea typeface="Times New Roman"/>
              </a:rPr>
              <a:t>Qtr</a:t>
            </a:r>
            <a:r>
              <a:rPr lang="en-US" dirty="0" smtClean="0">
                <a:ea typeface="Times New Roman"/>
              </a:rPr>
              <a:t> of 13.</a:t>
            </a:r>
            <a:endParaRPr lang="en-US" sz="1000" dirty="0" smtClean="0">
              <a:latin typeface="Times New Roman"/>
              <a:ea typeface="Times New Roman"/>
            </a:endParaRPr>
          </a:p>
          <a:p>
            <a:pPr marL="742950" lvl="1" indent="-285750" eaLnBrk="1" fontAlgn="auto" hangingPunct="1">
              <a:spcBef>
                <a:spcPts val="0"/>
              </a:spcBef>
              <a:spcAft>
                <a:spcPts val="0"/>
              </a:spcAft>
              <a:buFont typeface="Courier New"/>
              <a:buChar char="o"/>
              <a:tabLst>
                <a:tab pos="285750" algn="l"/>
                <a:tab pos="514350" algn="l"/>
                <a:tab pos="628650" algn="l"/>
              </a:tabLst>
              <a:defRPr/>
            </a:pPr>
            <a:r>
              <a:rPr lang="x-none" smtClean="0">
                <a:ea typeface="Times New Roman"/>
              </a:rPr>
              <a:t>A $200,000 Credit Provision assisted income, coming in higher than expected.</a:t>
            </a:r>
            <a:endParaRPr lang="en-US" sz="1000" dirty="0" smtClean="0">
              <a:latin typeface="Times New Roman"/>
              <a:ea typeface="Times New Roman"/>
            </a:endParaRPr>
          </a:p>
          <a:p>
            <a:pPr marL="514350" eaLnBrk="1" fontAlgn="auto" hangingPunct="1">
              <a:spcBef>
                <a:spcPts val="0"/>
              </a:spcBef>
              <a:spcAft>
                <a:spcPts val="0"/>
              </a:spcAft>
              <a:tabLst>
                <a:tab pos="285750" algn="l"/>
                <a:tab pos="514350" algn="l"/>
                <a:tab pos="628650" algn="l"/>
              </a:tabLst>
              <a:defRPr/>
            </a:pPr>
            <a:r>
              <a:rPr lang="en-US" dirty="0" smtClean="0">
                <a:ea typeface="Times New Roman"/>
              </a:rPr>
              <a:t> </a:t>
            </a:r>
            <a:endParaRPr lang="en-US" sz="1000" dirty="0" smtClean="0">
              <a:latin typeface="Times New Roman"/>
              <a:ea typeface="Times New Roman"/>
            </a:endParaRPr>
          </a:p>
          <a:p>
            <a:pPr marL="514350" eaLnBrk="1" fontAlgn="auto" hangingPunct="1">
              <a:spcBef>
                <a:spcPts val="0"/>
              </a:spcBef>
              <a:spcAft>
                <a:spcPts val="0"/>
              </a:spcAft>
              <a:tabLst>
                <a:tab pos="285750" algn="l"/>
                <a:tab pos="514350" algn="l"/>
                <a:tab pos="628650" algn="l"/>
              </a:tabLst>
              <a:defRPr/>
            </a:pPr>
            <a:r>
              <a:rPr lang="en-US" dirty="0" smtClean="0">
                <a:ea typeface="Times New Roman"/>
              </a:rPr>
              <a:t>Lastly, subsequent to 1</a:t>
            </a:r>
            <a:r>
              <a:rPr lang="en-US" baseline="30000" dirty="0" smtClean="0">
                <a:ea typeface="Times New Roman"/>
              </a:rPr>
              <a:t>st</a:t>
            </a:r>
            <a:r>
              <a:rPr lang="en-US" dirty="0" smtClean="0">
                <a:ea typeface="Times New Roman"/>
              </a:rPr>
              <a:t> </a:t>
            </a:r>
            <a:r>
              <a:rPr lang="en-US" dirty="0" err="1" smtClean="0">
                <a:ea typeface="Times New Roman"/>
              </a:rPr>
              <a:t>Qtr</a:t>
            </a:r>
            <a:r>
              <a:rPr lang="en-US" dirty="0" smtClean="0">
                <a:ea typeface="Times New Roman"/>
              </a:rPr>
              <a:t> results...many of you are aware that effective for the 2</a:t>
            </a:r>
            <a:r>
              <a:rPr lang="en-US" baseline="30000" dirty="0" smtClean="0">
                <a:ea typeface="Times New Roman"/>
              </a:rPr>
              <a:t>nd</a:t>
            </a:r>
            <a:r>
              <a:rPr lang="en-US" dirty="0" smtClean="0">
                <a:ea typeface="Times New Roman"/>
              </a:rPr>
              <a:t> </a:t>
            </a:r>
            <a:r>
              <a:rPr lang="en-US" dirty="0" err="1" smtClean="0">
                <a:ea typeface="Times New Roman"/>
              </a:rPr>
              <a:t>Qtr</a:t>
            </a:r>
            <a:r>
              <a:rPr lang="en-US" dirty="0" smtClean="0">
                <a:ea typeface="Times New Roman"/>
              </a:rPr>
              <a:t> Dividend Payment we increased our Dividend by a penny or 3.8% to 27 cents per share.  </a:t>
            </a:r>
            <a:endParaRPr lang="en-US" sz="1000" dirty="0" smtClean="0">
              <a:latin typeface="Times New Roman"/>
              <a:ea typeface="Times New Roman"/>
            </a:endParaRPr>
          </a:p>
          <a:p>
            <a:pPr eaLnBrk="1" fontAlgn="auto" hangingPunct="1">
              <a:spcBef>
                <a:spcPts val="0"/>
              </a:spcBef>
              <a:spcAft>
                <a:spcPts val="0"/>
              </a:spcAft>
              <a:defRPr/>
            </a:pPr>
            <a:endParaRPr lang="en-US" dirty="0"/>
          </a:p>
        </p:txBody>
      </p:sp>
      <p:sp>
        <p:nvSpPr>
          <p:cNvPr id="870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A8FB11C7-6BE0-46A2-82C2-53E2BB8B63B9}" type="slidenum">
              <a:rPr lang="en-US" altLang="en-US">
                <a:latin typeface="Calibri" pitchFamily="34" charset="0"/>
              </a:rPr>
              <a:pPr/>
              <a:t>35</a:t>
            </a:fld>
            <a:endParaRPr lang="en-US" altLang="en-US">
              <a:latin typeface="Calibri"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tabLst>
                <a:tab pos="285750" algn="l"/>
                <a:tab pos="628650" algn="l"/>
              </a:tabLst>
            </a:pPr>
            <a:r>
              <a:rPr lang="en-US" altLang="en-US" b="1" smtClean="0">
                <a:solidFill>
                  <a:srgbClr val="FF0000"/>
                </a:solidFill>
                <a:cs typeface="Times New Roman" pitchFamily="18" charset="0"/>
              </a:rPr>
              <a:t>(2014 FINANCIAL CHALLENGES – Slide 13)</a:t>
            </a:r>
            <a:endParaRPr lang="en-US" altLang="en-US" sz="1000" smtClean="0">
              <a:latin typeface="Times New Roman" pitchFamily="18" charset="0"/>
              <a:cs typeface="Times New Roman" pitchFamily="18" charset="0"/>
            </a:endParaRPr>
          </a:p>
          <a:p>
            <a:pPr marL="800100" lvl="1" indent="-342900" eaLnBrk="1" hangingPunct="1">
              <a:spcBef>
                <a:spcPct val="0"/>
              </a:spcBef>
              <a:buFont typeface="Courier New" pitchFamily="49" charset="0"/>
              <a:buChar char="o"/>
              <a:tabLst>
                <a:tab pos="285750" algn="l"/>
                <a:tab pos="628650" algn="l"/>
              </a:tabLst>
            </a:pPr>
            <a:r>
              <a:rPr lang="en-US" altLang="en-US" smtClean="0">
                <a:latin typeface="Times New Roman" pitchFamily="18" charset="0"/>
                <a:cs typeface="Times New Roman" pitchFamily="18" charset="0"/>
              </a:rPr>
              <a:t>It is appropriate to summarize the Financial Challenges for the remainder of 2014.</a:t>
            </a:r>
          </a:p>
          <a:p>
            <a:pPr marL="800100" lvl="1" indent="-342900" eaLnBrk="1" hangingPunct="1">
              <a:spcBef>
                <a:spcPct val="0"/>
              </a:spcBef>
              <a:buFont typeface="Courier New" pitchFamily="49" charset="0"/>
              <a:buChar char="o"/>
              <a:tabLst>
                <a:tab pos="285750" algn="l"/>
                <a:tab pos="628650" algn="l"/>
              </a:tabLst>
            </a:pPr>
            <a:r>
              <a:rPr lang="en-US" altLang="en-US" smtClean="0">
                <a:latin typeface="Times New Roman" pitchFamily="18" charset="0"/>
                <a:cs typeface="Times New Roman" pitchFamily="18" charset="0"/>
              </a:rPr>
              <a:t>Increasing Loans as a % of our B/S remains a primary goal.  Loan competition is stiff for the loans that are out there.</a:t>
            </a:r>
          </a:p>
          <a:p>
            <a:pPr marL="800100" lvl="1" indent="-342900" eaLnBrk="1" hangingPunct="1">
              <a:spcBef>
                <a:spcPct val="0"/>
              </a:spcBef>
              <a:buFont typeface="Courier New" pitchFamily="49" charset="0"/>
              <a:buChar char="o"/>
              <a:tabLst>
                <a:tab pos="285750" algn="l"/>
                <a:tab pos="628650" algn="l"/>
              </a:tabLst>
            </a:pPr>
            <a:r>
              <a:rPr lang="en-US" altLang="en-US" smtClean="0">
                <a:latin typeface="Times New Roman" pitchFamily="18" charset="0"/>
                <a:cs typeface="Times New Roman" pitchFamily="18" charset="0"/>
              </a:rPr>
              <a:t>We are positioning ourselves for when the economy does improve materially.  Investing now to be ready for the next 5 years.  This does have an impact in the short term.</a:t>
            </a:r>
          </a:p>
          <a:p>
            <a:pPr marL="800100" lvl="1" indent="-342900" eaLnBrk="1" hangingPunct="1">
              <a:spcBef>
                <a:spcPct val="0"/>
              </a:spcBef>
              <a:buFont typeface="Courier New" pitchFamily="49" charset="0"/>
              <a:buChar char="o"/>
              <a:tabLst>
                <a:tab pos="285750" algn="l"/>
                <a:tab pos="628650" algn="l"/>
              </a:tabLst>
            </a:pPr>
            <a:r>
              <a:rPr lang="en-US" altLang="en-US" smtClean="0">
                <a:latin typeface="Times New Roman" pitchFamily="18" charset="0"/>
                <a:cs typeface="Times New Roman" pitchFamily="18" charset="0"/>
              </a:rPr>
              <a:t>The Regulatory Burden being handed down from Dodd Frank is real and significant. Additional Mortgage requirements have already occurred.  The CFPB is just beginning to exert its influence.  All of this is costing real compliance dollars.</a:t>
            </a:r>
          </a:p>
          <a:p>
            <a:pPr eaLnBrk="1" hangingPunct="1">
              <a:spcBef>
                <a:spcPct val="0"/>
              </a:spcBef>
              <a:tabLst>
                <a:tab pos="285750" algn="l"/>
                <a:tab pos="628650" algn="l"/>
              </a:tabLst>
            </a:pPr>
            <a:endParaRPr lang="en-US" altLang="en-US" smtClean="0"/>
          </a:p>
        </p:txBody>
      </p:sp>
      <p:sp>
        <p:nvSpPr>
          <p:cNvPr id="890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461B410A-0EDA-4E6D-A5D4-D065DCAC4551}" type="slidenum">
              <a:rPr lang="en-US" altLang="en-US">
                <a:latin typeface="Calibri" pitchFamily="34" charset="0"/>
              </a:rPr>
              <a:pPr/>
              <a:t>36</a:t>
            </a:fld>
            <a:endParaRPr lang="en-US" altLang="en-US">
              <a:latin typeface="Calibri"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a:lnSpc>
                <a:spcPct val="120000"/>
              </a:lnSpc>
              <a:spcBef>
                <a:spcPts val="0"/>
              </a:spcBef>
              <a:spcAft>
                <a:spcPts val="0"/>
              </a:spcAft>
              <a:defRPr/>
            </a:pPr>
            <a:r>
              <a:rPr lang="en-US" dirty="0" smtClean="0"/>
              <a:t> </a:t>
            </a:r>
            <a:r>
              <a:rPr lang="en-US" b="1" dirty="0" smtClean="0">
                <a:solidFill>
                  <a:srgbClr val="FF0000"/>
                </a:solidFill>
                <a:ea typeface="Times New Roman"/>
                <a:cs typeface="Times New Roman"/>
              </a:rPr>
              <a:t>(Voting Results)</a:t>
            </a:r>
            <a:endParaRPr lang="en-US" sz="1000" dirty="0" smtClean="0">
              <a:latin typeface="Nimrod"/>
              <a:ea typeface="Times New Roman"/>
              <a:cs typeface="Times New Roman"/>
            </a:endParaRPr>
          </a:p>
          <a:p>
            <a:pPr eaLnBrk="1" fontAlgn="auto" hangingPunct="1">
              <a:spcBef>
                <a:spcPts val="0"/>
              </a:spcBef>
              <a:spcAft>
                <a:spcPts val="0"/>
              </a:spcAft>
              <a:defRPr/>
            </a:pPr>
            <a:r>
              <a:rPr lang="en-US" dirty="0" smtClean="0">
                <a:ea typeface="Times New Roman"/>
              </a:rPr>
              <a:t>The Judges of Election have completed the “Election Report” and certified the following results:</a:t>
            </a:r>
            <a:endParaRPr lang="en-US" sz="1000" dirty="0" smtClean="0">
              <a:latin typeface="Times New Roman"/>
              <a:ea typeface="Times New Roman"/>
            </a:endParaRPr>
          </a:p>
          <a:p>
            <a:pPr eaLnBrk="1" fontAlgn="auto" hangingPunct="1">
              <a:spcBef>
                <a:spcPts val="0"/>
              </a:spcBef>
              <a:spcAft>
                <a:spcPts val="0"/>
              </a:spcAft>
              <a:defRPr/>
            </a:pPr>
            <a:r>
              <a:rPr lang="en-US" dirty="0" smtClean="0">
                <a:ea typeface="Times New Roman"/>
              </a:rPr>
              <a:t> </a:t>
            </a:r>
            <a:endParaRPr lang="en-US" sz="1000" dirty="0" smtClean="0">
              <a:latin typeface="Times New Roman"/>
              <a:ea typeface="Times New Roman"/>
            </a:endParaRPr>
          </a:p>
          <a:p>
            <a:pPr marL="342900" indent="-342900" eaLnBrk="1" fontAlgn="auto" hangingPunct="1">
              <a:spcBef>
                <a:spcPts val="0"/>
              </a:spcBef>
              <a:spcAft>
                <a:spcPts val="0"/>
              </a:spcAft>
              <a:buFont typeface="Courier New"/>
              <a:buChar char="o"/>
              <a:defRPr/>
            </a:pPr>
            <a:r>
              <a:rPr lang="en-US" dirty="0" smtClean="0">
                <a:ea typeface="Times New Roman"/>
              </a:rPr>
              <a:t>At the close of business on </a:t>
            </a:r>
            <a:r>
              <a:rPr lang="en-US" u="sng" dirty="0" smtClean="0">
                <a:ea typeface="Times New Roman"/>
              </a:rPr>
              <a:t>March 7, 2014</a:t>
            </a:r>
            <a:r>
              <a:rPr lang="en-US" dirty="0" smtClean="0">
                <a:ea typeface="Times New Roman"/>
              </a:rPr>
              <a:t>, the date of record for this year’s shareholder’s meeting, the outstanding stock of the Corporation that was entitled to vote was </a:t>
            </a:r>
            <a:r>
              <a:rPr lang="en-US" u="sng" dirty="0" smtClean="0">
                <a:ea typeface="Times New Roman"/>
              </a:rPr>
              <a:t>2,851,209</a:t>
            </a:r>
            <a:r>
              <a:rPr lang="en-US" dirty="0" smtClean="0">
                <a:ea typeface="Times New Roman"/>
              </a:rPr>
              <a:t> shares.</a:t>
            </a:r>
            <a:endParaRPr lang="en-US" sz="1000" dirty="0" smtClean="0">
              <a:latin typeface="Times New Roman"/>
              <a:ea typeface="Times New Roman"/>
            </a:endParaRPr>
          </a:p>
          <a:p>
            <a:pPr marL="342900" indent="-342900" eaLnBrk="1" fontAlgn="auto" hangingPunct="1">
              <a:spcBef>
                <a:spcPts val="0"/>
              </a:spcBef>
              <a:spcAft>
                <a:spcPts val="0"/>
              </a:spcAft>
              <a:buFont typeface="Courier New"/>
              <a:buChar char="o"/>
              <a:defRPr/>
            </a:pPr>
            <a:r>
              <a:rPr lang="en-US" dirty="0" smtClean="0">
                <a:ea typeface="Times New Roman"/>
              </a:rPr>
              <a:t>The holders of </a:t>
            </a:r>
            <a:r>
              <a:rPr lang="en-US" u="sng" dirty="0" smtClean="0">
                <a:ea typeface="Times New Roman"/>
              </a:rPr>
              <a:t>1,987,329</a:t>
            </a:r>
            <a:r>
              <a:rPr lang="en-US" dirty="0" smtClean="0">
                <a:ea typeface="Times New Roman"/>
              </a:rPr>
              <a:t> shares of common stock, or </a:t>
            </a:r>
            <a:r>
              <a:rPr lang="en-US" u="sng" dirty="0" smtClean="0">
                <a:ea typeface="Times New Roman"/>
              </a:rPr>
              <a:t>69.7%</a:t>
            </a:r>
            <a:r>
              <a:rPr lang="en-US" dirty="0" smtClean="0">
                <a:ea typeface="Times New Roman"/>
              </a:rPr>
              <a:t> of the outstanding shares, are represented today by proxy and in person.</a:t>
            </a:r>
            <a:endParaRPr lang="en-US" sz="1000" dirty="0" smtClean="0">
              <a:latin typeface="Times New Roman"/>
              <a:ea typeface="Times New Roman"/>
            </a:endParaRPr>
          </a:p>
          <a:p>
            <a:pPr marL="342900" indent="-342900" eaLnBrk="1" fontAlgn="auto" hangingPunct="1">
              <a:spcBef>
                <a:spcPts val="0"/>
              </a:spcBef>
              <a:spcAft>
                <a:spcPts val="0"/>
              </a:spcAft>
              <a:buFont typeface="Courier New"/>
              <a:buChar char="o"/>
              <a:defRPr/>
            </a:pPr>
            <a:r>
              <a:rPr lang="en-US" dirty="0" smtClean="0">
                <a:ea typeface="Times New Roman"/>
              </a:rPr>
              <a:t>The results of the voting are as follows:</a:t>
            </a:r>
            <a:endParaRPr lang="en-US" sz="1000" dirty="0" smtClean="0">
              <a:latin typeface="Times New Roman"/>
              <a:ea typeface="Times New Roman"/>
            </a:endParaRPr>
          </a:p>
          <a:p>
            <a:pPr marL="457200" indent="-171450" eaLnBrk="1" fontAlgn="auto" hangingPunct="1">
              <a:spcBef>
                <a:spcPts val="0"/>
              </a:spcBef>
              <a:spcAft>
                <a:spcPts val="0"/>
              </a:spcAft>
              <a:defRPr/>
            </a:pPr>
            <a:r>
              <a:rPr lang="en-US" dirty="0" smtClean="0">
                <a:ea typeface="Times New Roman"/>
              </a:rPr>
              <a:t> </a:t>
            </a:r>
            <a:endParaRPr lang="en-US" sz="1000" dirty="0" smtClean="0">
              <a:latin typeface="Times New Roman"/>
              <a:ea typeface="Times New Roman"/>
            </a:endParaRPr>
          </a:p>
          <a:p>
            <a:pPr marL="1143000" lvl="2" indent="-228600" eaLnBrk="1" fontAlgn="auto" hangingPunct="1">
              <a:spcBef>
                <a:spcPts val="0"/>
              </a:spcBef>
              <a:spcAft>
                <a:spcPts val="0"/>
              </a:spcAft>
              <a:buFont typeface="Wingdings"/>
              <a:buChar char=""/>
              <a:defRPr/>
            </a:pPr>
            <a:r>
              <a:rPr lang="en-US" dirty="0" smtClean="0">
                <a:ea typeface="Times New Roman"/>
              </a:rPr>
              <a:t>Concerning the election of each of the three nominees for Class C director to serve for a three-year term: Each nominee received a favorable vote of at least a </a:t>
            </a:r>
            <a:r>
              <a:rPr lang="en-US" u="sng" dirty="0" smtClean="0">
                <a:ea typeface="Times New Roman"/>
              </a:rPr>
              <a:t>99.5%</a:t>
            </a:r>
            <a:r>
              <a:rPr lang="en-US" dirty="0" smtClean="0">
                <a:ea typeface="Times New Roman"/>
              </a:rPr>
              <a:t> of votes cast, and are hereby elected.</a:t>
            </a:r>
            <a:endParaRPr lang="en-US" sz="1000" dirty="0" smtClean="0">
              <a:latin typeface="Times New Roman"/>
              <a:ea typeface="Times New Roman"/>
            </a:endParaRPr>
          </a:p>
          <a:p>
            <a:pPr eaLnBrk="1" fontAlgn="auto" hangingPunct="1">
              <a:spcBef>
                <a:spcPts val="0"/>
              </a:spcBef>
              <a:spcAft>
                <a:spcPts val="0"/>
              </a:spcAft>
              <a:defRPr/>
            </a:pPr>
            <a:r>
              <a:rPr lang="en-US" dirty="0" smtClean="0">
                <a:ea typeface="Times New Roman"/>
              </a:rPr>
              <a:t> </a:t>
            </a:r>
            <a:endParaRPr lang="en-US" sz="1000" dirty="0" smtClean="0">
              <a:latin typeface="Times New Roman"/>
              <a:ea typeface="Times New Roman"/>
            </a:endParaRPr>
          </a:p>
          <a:p>
            <a:pPr eaLnBrk="1" fontAlgn="auto" hangingPunct="1">
              <a:spcBef>
                <a:spcPts val="0"/>
              </a:spcBef>
              <a:spcAft>
                <a:spcPts val="0"/>
              </a:spcAft>
              <a:defRPr/>
            </a:pPr>
            <a:r>
              <a:rPr lang="en-US" dirty="0" smtClean="0">
                <a:ea typeface="Times New Roman"/>
              </a:rPr>
              <a:t>These certified election results will be entered into the records of the Corporation and reported to the appropriate banking and governing authorities. This completes the voting process for this 2014 Annual Meeting of Shareholders.</a:t>
            </a:r>
            <a:endParaRPr lang="en-US" sz="1000" dirty="0" smtClean="0">
              <a:latin typeface="Times New Roman"/>
              <a:ea typeface="Times New Roman"/>
            </a:endParaRPr>
          </a:p>
          <a:p>
            <a:pPr eaLnBrk="1" fontAlgn="auto">
              <a:spcBef>
                <a:spcPts val="0"/>
              </a:spcBef>
              <a:spcAft>
                <a:spcPts val="0"/>
              </a:spcAft>
              <a:defRPr/>
            </a:pPr>
            <a:endParaRPr lang="en-US" dirty="0"/>
          </a:p>
        </p:txBody>
      </p:sp>
      <p:sp>
        <p:nvSpPr>
          <p:cNvPr id="911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22696739-A71F-40B3-8B52-07D8D6B1D2F6}" type="slidenum">
              <a:rPr lang="en-US" altLang="en-US">
                <a:latin typeface="Calibri" pitchFamily="34" charset="0"/>
              </a:rPr>
              <a:pPr/>
              <a:t>37</a:t>
            </a:fld>
            <a:endParaRPr lang="en-US" altLang="en-US">
              <a:latin typeface="Calibri"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a:lnSpc>
                <a:spcPct val="120000"/>
              </a:lnSpc>
              <a:spcBef>
                <a:spcPct val="0"/>
              </a:spcBef>
            </a:pPr>
            <a:r>
              <a:rPr lang="en-US" altLang="en-US" b="1" smtClean="0">
                <a:cs typeface="Times New Roman" pitchFamily="18" charset="0"/>
              </a:rPr>
              <a:t>Aaron…</a:t>
            </a:r>
            <a:endParaRPr lang="en-US" altLang="en-US" sz="1000" smtClean="0">
              <a:latin typeface="Nimrod"/>
              <a:cs typeface="Times New Roman" pitchFamily="18" charset="0"/>
            </a:endParaRPr>
          </a:p>
          <a:p>
            <a:pPr eaLnBrk="1">
              <a:lnSpc>
                <a:spcPct val="120000"/>
              </a:lnSpc>
              <a:spcBef>
                <a:spcPct val="0"/>
              </a:spcBef>
            </a:pPr>
            <a:r>
              <a:rPr lang="en-US" altLang="en-US" b="1" smtClean="0">
                <a:solidFill>
                  <a:srgbClr val="FF0000"/>
                </a:solidFill>
                <a:cs typeface="Times New Roman" pitchFamily="18" charset="0"/>
              </a:rPr>
              <a:t>(Q &amp; A): State name</a:t>
            </a:r>
            <a:endParaRPr lang="en-US" altLang="en-US" sz="1000" smtClean="0">
              <a:latin typeface="Nimrod"/>
              <a:cs typeface="Times New Roman" pitchFamily="18" charset="0"/>
            </a:endParaRPr>
          </a:p>
          <a:p>
            <a:pPr eaLnBrk="1" hangingPunct="1">
              <a:spcBef>
                <a:spcPct val="0"/>
              </a:spcBef>
            </a:pPr>
            <a:endParaRPr lang="en-US" altLang="en-US" smtClean="0"/>
          </a:p>
        </p:txBody>
      </p:sp>
      <p:sp>
        <p:nvSpPr>
          <p:cNvPr id="931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E52D115E-2F33-4662-9B8E-9CD912554645}" type="slidenum">
              <a:rPr lang="en-US" altLang="en-US">
                <a:latin typeface="Calibri" pitchFamily="34" charset="0"/>
              </a:rPr>
              <a:pPr/>
              <a:t>38</a:t>
            </a:fld>
            <a:endParaRPr lang="en-US" altLang="en-US">
              <a:latin typeface="Calibri"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a:lnSpc>
                <a:spcPct val="120000"/>
              </a:lnSpc>
              <a:spcBef>
                <a:spcPct val="0"/>
              </a:spcBef>
            </a:pPr>
            <a:r>
              <a:rPr lang="en-US" altLang="en-US" b="1" smtClean="0">
                <a:cs typeface="Times New Roman" pitchFamily="18" charset="0"/>
              </a:rPr>
              <a:t>Aaron…</a:t>
            </a:r>
            <a:endParaRPr lang="en-US" altLang="en-US" sz="1000" smtClean="0">
              <a:latin typeface="Nimrod"/>
              <a:cs typeface="Times New Roman" pitchFamily="18" charset="0"/>
            </a:endParaRPr>
          </a:p>
          <a:p>
            <a:pPr eaLnBrk="1">
              <a:lnSpc>
                <a:spcPct val="120000"/>
              </a:lnSpc>
              <a:spcBef>
                <a:spcPct val="0"/>
              </a:spcBef>
            </a:pPr>
            <a:r>
              <a:rPr lang="en-US" altLang="en-US" b="1" smtClean="0">
                <a:solidFill>
                  <a:srgbClr val="FF0000"/>
                </a:solidFill>
                <a:cs typeface="Times New Roman" pitchFamily="18" charset="0"/>
              </a:rPr>
              <a:t>(Q &amp; A): State name</a:t>
            </a:r>
            <a:endParaRPr lang="en-US" altLang="en-US" sz="1000" smtClean="0">
              <a:latin typeface="Nimrod"/>
              <a:cs typeface="Times New Roman" pitchFamily="18" charset="0"/>
            </a:endParaRPr>
          </a:p>
          <a:p>
            <a:pPr eaLnBrk="1" hangingPunct="1">
              <a:spcBef>
                <a:spcPct val="0"/>
              </a:spcBef>
            </a:pPr>
            <a:endParaRPr lang="en-US" altLang="en-US" smtClean="0"/>
          </a:p>
        </p:txBody>
      </p:sp>
      <p:sp>
        <p:nvSpPr>
          <p:cNvPr id="952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A3F322A0-7E5F-4F6C-B985-7A0DBF66DE91}" type="slidenum">
              <a:rPr lang="en-US" altLang="en-US">
                <a:latin typeface="Calibri" pitchFamily="34" charset="0"/>
              </a:rPr>
              <a:pPr/>
              <a:t>39</a:t>
            </a:fld>
            <a:endParaRPr lang="en-US" altLang="en-US">
              <a:latin typeface="Calibri"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a:lnSpc>
                <a:spcPct val="120000"/>
              </a:lnSpc>
              <a:spcBef>
                <a:spcPct val="0"/>
              </a:spcBef>
            </a:pPr>
            <a:r>
              <a:rPr lang="en-US" altLang="en-US" b="1" smtClean="0">
                <a:solidFill>
                  <a:srgbClr val="FF0000"/>
                </a:solidFill>
                <a:cs typeface="Times New Roman" pitchFamily="18" charset="0"/>
              </a:rPr>
              <a:t>(THANK YOU)</a:t>
            </a:r>
            <a:endParaRPr lang="en-US" altLang="en-US" sz="1000" smtClean="0">
              <a:latin typeface="Nimrod"/>
              <a:cs typeface="Times New Roman" pitchFamily="18" charset="0"/>
            </a:endParaRPr>
          </a:p>
          <a:p>
            <a:pPr eaLnBrk="1">
              <a:lnSpc>
                <a:spcPct val="120000"/>
              </a:lnSpc>
              <a:spcBef>
                <a:spcPct val="0"/>
              </a:spcBef>
            </a:pPr>
            <a:r>
              <a:rPr lang="en-US" altLang="en-US" smtClean="0">
                <a:cs typeface="Times New Roman" pitchFamily="18" charset="0"/>
              </a:rPr>
              <a:t>(Adjournment) Motion / second ….</a:t>
            </a:r>
            <a:r>
              <a:rPr lang="en-US" altLang="en-US" i="1" u="sng" smtClean="0">
                <a:cs typeface="Times New Roman" pitchFamily="18" charset="0"/>
              </a:rPr>
              <a:t>Greenfield Catering</a:t>
            </a:r>
            <a:r>
              <a:rPr lang="en-US" altLang="en-US" smtClean="0">
                <a:cs typeface="Times New Roman" pitchFamily="18" charset="0"/>
              </a:rPr>
              <a:t>  is providing great hor-douvers…out this door to the first doorway on the right.  Feel free come back here or find your way into the Weidman Conference Room to enjoy your food.</a:t>
            </a:r>
            <a:endParaRPr lang="en-US" altLang="en-US" sz="1000" smtClean="0">
              <a:latin typeface="Nimrod"/>
              <a:cs typeface="Times New Roman" pitchFamily="18" charset="0"/>
            </a:endParaRPr>
          </a:p>
          <a:p>
            <a:pPr eaLnBrk="1" hangingPunct="1">
              <a:spcBef>
                <a:spcPct val="0"/>
              </a:spcBef>
            </a:pPr>
            <a:endParaRPr lang="en-US" altLang="en-US" smtClean="0"/>
          </a:p>
        </p:txBody>
      </p:sp>
      <p:sp>
        <p:nvSpPr>
          <p:cNvPr id="97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EA9C85AA-7F96-4C08-A62C-25B44ED92BB7}" type="slidenum">
              <a:rPr lang="en-US" altLang="en-US">
                <a:latin typeface="Calibri" pitchFamily="34" charset="0"/>
              </a:rPr>
              <a:pPr/>
              <a:t>40</a:t>
            </a:fld>
            <a:endParaRPr lang="en-US" altLang="en-US">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A8D6E2"/>
        </a:solidFill>
        <a:effectLst/>
      </p:bgPr>
    </p:bg>
    <p:spTree>
      <p:nvGrpSpPr>
        <p:cNvPr id="1" name=""/>
        <p:cNvGrpSpPr/>
        <p:nvPr/>
      </p:nvGrpSpPr>
      <p:grpSpPr>
        <a:xfrm>
          <a:off x="0" y="0"/>
          <a:ext cx="0" cy="0"/>
          <a:chOff x="0" y="0"/>
          <a:chExt cx="0" cy="0"/>
        </a:xfrm>
      </p:grpSpPr>
      <p:sp>
        <p:nvSpPr>
          <p:cNvPr id="4" name="Rectangle 3"/>
          <p:cNvSpPr/>
          <p:nvPr userDrawn="1"/>
        </p:nvSpPr>
        <p:spPr>
          <a:xfrm>
            <a:off x="-530225" y="-1503363"/>
            <a:ext cx="9829800" cy="6477001"/>
          </a:xfrm>
          <a:prstGeom prst="rect">
            <a:avLst/>
          </a:prstGeom>
          <a:solidFill>
            <a:srgbClr val="00499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p:cNvSpPr/>
          <p:nvPr userDrawn="1"/>
        </p:nvSpPr>
        <p:spPr>
          <a:xfrm>
            <a:off x="2952750" y="4953000"/>
            <a:ext cx="3371850" cy="914400"/>
          </a:xfrm>
          <a:prstGeom prst="rect">
            <a:avLst/>
          </a:prstGeom>
          <a:solidFill>
            <a:srgbClr val="A8D6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p:cNvSpPr/>
          <p:nvPr userDrawn="1"/>
        </p:nvSpPr>
        <p:spPr>
          <a:xfrm>
            <a:off x="-9525" y="4876800"/>
            <a:ext cx="9296400" cy="114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p:cNvSpPr/>
          <p:nvPr userDrawn="1"/>
        </p:nvSpPr>
        <p:spPr>
          <a:xfrm>
            <a:off x="-161925" y="4991100"/>
            <a:ext cx="9601200" cy="2095500"/>
          </a:xfrm>
          <a:prstGeom prst="rect">
            <a:avLst/>
          </a:prstGeom>
          <a:solidFill>
            <a:srgbClr val="A8D6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8" name="Picture 5"/>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200400" y="4200525"/>
            <a:ext cx="2743200" cy="1427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14"/>
          <p:cNvSpPr txBox="1">
            <a:spLocks noChangeArrowheads="1"/>
          </p:cNvSpPr>
          <p:nvPr userDrawn="1"/>
        </p:nvSpPr>
        <p:spPr bwMode="auto">
          <a:xfrm>
            <a:off x="2362200" y="5754688"/>
            <a:ext cx="43434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pPr algn="ctr" eaLnBrk="1" hangingPunct="1">
              <a:defRPr/>
            </a:pPr>
            <a:r>
              <a:rPr lang="en-US" altLang="en-US" sz="3600" b="1" smtClean="0">
                <a:cs typeface="Times New Roman" pitchFamily="18" charset="0"/>
              </a:rPr>
              <a:t>ENB Financial Corp</a:t>
            </a:r>
          </a:p>
        </p:txBody>
      </p:sp>
      <p:sp>
        <p:nvSpPr>
          <p:cNvPr id="3" name="Subtitle 2"/>
          <p:cNvSpPr>
            <a:spLocks noGrp="1"/>
          </p:cNvSpPr>
          <p:nvPr>
            <p:ph type="subTitle" idx="1"/>
          </p:nvPr>
        </p:nvSpPr>
        <p:spPr>
          <a:xfrm>
            <a:off x="1371600" y="2819400"/>
            <a:ext cx="6400800" cy="1752600"/>
          </a:xfrm>
        </p:spPr>
        <p:txBody>
          <a:bodyPr>
            <a:normAutofit/>
          </a:bodyPr>
          <a:lstStyle>
            <a:lvl1pPr marL="0" indent="0" algn="ctr">
              <a:buNone/>
              <a:defRPr sz="2400" baseline="0">
                <a:solidFill>
                  <a:schemeClr val="bg1"/>
                </a:solidFill>
                <a:latin typeface="Trajan Pro"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381000" y="1044575"/>
            <a:ext cx="9525000" cy="1470025"/>
          </a:xfrm>
          <a:prstGeom prst="rect">
            <a:avLst/>
          </a:prstGeom>
        </p:spPr>
        <p:txBody>
          <a:bodyPr/>
          <a:lstStyle>
            <a:lvl1pPr>
              <a:defRPr b="1">
                <a:solidFill>
                  <a:schemeClr val="bg1"/>
                </a:solidFill>
                <a:latin typeface="Trajan Pro" pitchFamily="18"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1480103761"/>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5575" y="3416300"/>
            <a:ext cx="9455150" cy="30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userDrawn="1"/>
        </p:nvSpPr>
        <p:spPr>
          <a:xfrm>
            <a:off x="-76200" y="6386513"/>
            <a:ext cx="9375775" cy="547687"/>
          </a:xfrm>
          <a:prstGeom prst="rect">
            <a:avLst/>
          </a:prstGeom>
          <a:solidFill>
            <a:srgbClr val="A8D6E2"/>
          </a:solid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6"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657600" y="5670550"/>
            <a:ext cx="1792288"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p:txBody>
          <a:bodyPr/>
          <a:lstStyle>
            <a:lvl1pPr>
              <a:defRPr>
                <a:solidFill>
                  <a:schemeClr val="bg1"/>
                </a:solidFill>
                <a:latin typeface="Times New Roman" panose="02020603050405020304" pitchFamily="18" charset="0"/>
                <a:cs typeface="Times New Roman" panose="02020603050405020304" pitchFamily="18" charset="0"/>
              </a:defRPr>
            </a:lvl1pPr>
            <a:lvl2pPr>
              <a:defRPr>
                <a:solidFill>
                  <a:schemeClr val="bg1"/>
                </a:solidFill>
                <a:latin typeface="Times New Roman" panose="02020603050405020304" pitchFamily="18" charset="0"/>
                <a:cs typeface="Times New Roman" panose="02020603050405020304" pitchFamily="18" charset="0"/>
              </a:defRPr>
            </a:lvl2pPr>
            <a:lvl3pPr>
              <a:defRPr>
                <a:solidFill>
                  <a:schemeClr val="bg1"/>
                </a:solidFill>
                <a:latin typeface="Times New Roman" panose="02020603050405020304" pitchFamily="18" charset="0"/>
                <a:cs typeface="Times New Roman" panose="02020603050405020304" pitchFamily="18" charset="0"/>
              </a:defRPr>
            </a:lvl3pPr>
            <a:lvl4pPr>
              <a:defRPr>
                <a:solidFill>
                  <a:schemeClr val="bg1"/>
                </a:solidFill>
                <a:latin typeface="Times New Roman" panose="02020603050405020304" pitchFamily="18" charset="0"/>
                <a:cs typeface="Times New Roman" panose="02020603050405020304" pitchFamily="18" charset="0"/>
              </a:defRPr>
            </a:lvl4pPr>
            <a:lvl5pPr>
              <a:defRPr>
                <a:solidFill>
                  <a:schemeClr val="bg1"/>
                </a:solidFill>
                <a:latin typeface="Times New Roman" panose="02020603050405020304" pitchFamily="18" charset="0"/>
                <a:cs typeface="Times New Roman" panose="02020603050405020304"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470373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4"/>
          <p:cNvSpPr/>
          <p:nvPr userDrawn="1"/>
        </p:nvSpPr>
        <p:spPr>
          <a:xfrm>
            <a:off x="-76200" y="6386513"/>
            <a:ext cx="9375775" cy="547687"/>
          </a:xfrm>
          <a:prstGeom prst="rect">
            <a:avLst/>
          </a:prstGeom>
          <a:solidFill>
            <a:srgbClr val="A8D6E2"/>
          </a:solid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6"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657600" y="5670550"/>
            <a:ext cx="1792288"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sz="half" idx="1"/>
          </p:nvPr>
        </p:nvSpPr>
        <p:spPr>
          <a:xfrm>
            <a:off x="457200" y="1600200"/>
            <a:ext cx="4038600" cy="4525963"/>
          </a:xfrm>
        </p:spPr>
        <p:txBody>
          <a:bodyPr/>
          <a:lstStyle>
            <a:lvl1pPr>
              <a:defRPr sz="2800">
                <a:solidFill>
                  <a:schemeClr val="bg1"/>
                </a:solidFill>
                <a:latin typeface="Times New Roman" panose="02020603050405020304" pitchFamily="18" charset="0"/>
                <a:cs typeface="Times New Roman" panose="02020603050405020304" pitchFamily="18" charset="0"/>
              </a:defRPr>
            </a:lvl1pPr>
            <a:lvl2pPr>
              <a:defRPr sz="2400">
                <a:solidFill>
                  <a:schemeClr val="bg1"/>
                </a:solidFill>
                <a:latin typeface="Times New Roman" panose="02020603050405020304" pitchFamily="18" charset="0"/>
                <a:cs typeface="Times New Roman" panose="02020603050405020304" pitchFamily="18" charset="0"/>
              </a:defRPr>
            </a:lvl2pPr>
            <a:lvl3pPr>
              <a:defRPr sz="2000">
                <a:solidFill>
                  <a:schemeClr val="bg1"/>
                </a:solidFill>
                <a:latin typeface="Times New Roman" panose="02020603050405020304" pitchFamily="18" charset="0"/>
                <a:cs typeface="Times New Roman" panose="02020603050405020304" pitchFamily="18" charset="0"/>
              </a:defRPr>
            </a:lvl3pPr>
            <a:lvl4pPr>
              <a:defRPr sz="1800">
                <a:solidFill>
                  <a:schemeClr val="bg1"/>
                </a:solidFill>
                <a:latin typeface="Times New Roman" panose="02020603050405020304" pitchFamily="18" charset="0"/>
                <a:cs typeface="Times New Roman" panose="02020603050405020304" pitchFamily="18" charset="0"/>
              </a:defRPr>
            </a:lvl4pPr>
            <a:lvl5pPr>
              <a:defRPr sz="1800">
                <a:solidFill>
                  <a:schemeClr val="bg1"/>
                </a:solidFill>
                <a:latin typeface="Times New Roman" panose="02020603050405020304" pitchFamily="18" charset="0"/>
                <a:cs typeface="Times New Roman" panose="02020603050405020304" pitchFamily="18"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solidFill>
                  <a:schemeClr val="bg1"/>
                </a:solidFill>
                <a:latin typeface="Times New Roman" panose="02020603050405020304" pitchFamily="18" charset="0"/>
                <a:cs typeface="Times New Roman" panose="02020603050405020304" pitchFamily="18" charset="0"/>
              </a:defRPr>
            </a:lvl1pPr>
            <a:lvl2pPr>
              <a:defRPr sz="2400">
                <a:solidFill>
                  <a:schemeClr val="bg1"/>
                </a:solidFill>
                <a:latin typeface="Times New Roman" panose="02020603050405020304" pitchFamily="18" charset="0"/>
                <a:cs typeface="Times New Roman" panose="02020603050405020304" pitchFamily="18" charset="0"/>
              </a:defRPr>
            </a:lvl2pPr>
            <a:lvl3pPr>
              <a:defRPr sz="2000">
                <a:solidFill>
                  <a:schemeClr val="bg1"/>
                </a:solidFill>
                <a:latin typeface="Times New Roman" panose="02020603050405020304" pitchFamily="18" charset="0"/>
                <a:cs typeface="Times New Roman" panose="02020603050405020304" pitchFamily="18" charset="0"/>
              </a:defRPr>
            </a:lvl3pPr>
            <a:lvl4pPr>
              <a:defRPr sz="1800">
                <a:solidFill>
                  <a:schemeClr val="bg1"/>
                </a:solidFill>
                <a:latin typeface="Times New Roman" panose="02020603050405020304" pitchFamily="18" charset="0"/>
                <a:cs typeface="Times New Roman" panose="02020603050405020304" pitchFamily="18" charset="0"/>
              </a:defRPr>
            </a:lvl4pPr>
            <a:lvl5pPr>
              <a:defRPr sz="1800">
                <a:solidFill>
                  <a:schemeClr val="bg1"/>
                </a:solidFill>
                <a:latin typeface="Times New Roman" panose="02020603050405020304" pitchFamily="18" charset="0"/>
                <a:cs typeface="Times New Roman" panose="02020603050405020304" pitchFamily="18"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Footer Placeholder 5"/>
          <p:cNvSpPr>
            <a:spLocks noGrp="1"/>
          </p:cNvSpPr>
          <p:nvPr>
            <p:ph type="ftr" sz="quarter" idx="10"/>
          </p:nvPr>
        </p:nvSpPr>
        <p:spPr>
          <a:xfrm>
            <a:off x="0" y="6183313"/>
            <a:ext cx="9144000" cy="685800"/>
          </a:xfrm>
        </p:spPr>
        <p:txBody>
          <a:bodyPr/>
          <a:lstStyle>
            <a:lvl1pPr>
              <a:defRPr/>
            </a:lvl1pPr>
          </a:lstStyle>
          <a:p>
            <a:pPr>
              <a:defRPr/>
            </a:pPr>
            <a:endParaRPr lang="en-US"/>
          </a:p>
        </p:txBody>
      </p:sp>
    </p:spTree>
    <p:extLst>
      <p:ext uri="{BB962C8B-B14F-4D97-AF65-F5344CB8AC3E}">
        <p14:creationId xmlns:p14="http://schemas.microsoft.com/office/powerpoint/2010/main" val="168817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Rectangle 6"/>
          <p:cNvSpPr/>
          <p:nvPr userDrawn="1"/>
        </p:nvSpPr>
        <p:spPr>
          <a:xfrm>
            <a:off x="-76200" y="6386513"/>
            <a:ext cx="9375775" cy="547687"/>
          </a:xfrm>
          <a:prstGeom prst="rect">
            <a:avLst/>
          </a:prstGeom>
          <a:solidFill>
            <a:srgbClr val="A8D6E2"/>
          </a:solid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8"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657600" y="5670550"/>
            <a:ext cx="1792288"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 Placeholder 2"/>
          <p:cNvSpPr>
            <a:spLocks noGrp="1"/>
          </p:cNvSpPr>
          <p:nvPr>
            <p:ph type="body" idx="1"/>
          </p:nvPr>
        </p:nvSpPr>
        <p:spPr>
          <a:xfrm>
            <a:off x="457200" y="1535113"/>
            <a:ext cx="4040188" cy="639762"/>
          </a:xfrm>
        </p:spPr>
        <p:txBody>
          <a:bodyPr anchor="b"/>
          <a:lstStyle>
            <a:lvl1pPr marL="0" indent="0">
              <a:buNone/>
              <a:defRPr sz="2400" b="0" baseline="0">
                <a:solidFill>
                  <a:schemeClr val="bg1"/>
                </a:solidFill>
                <a:latin typeface="Trajan Pro"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solidFill>
                  <a:schemeClr val="bg1"/>
                </a:solidFill>
                <a:latin typeface="Times New Roman" panose="02020603050405020304" pitchFamily="18" charset="0"/>
                <a:cs typeface="Times New Roman" panose="02020603050405020304" pitchFamily="18" charset="0"/>
              </a:defRPr>
            </a:lvl1pPr>
            <a:lvl2pPr>
              <a:defRPr sz="2000">
                <a:solidFill>
                  <a:schemeClr val="bg1"/>
                </a:solidFill>
                <a:latin typeface="Times New Roman" panose="02020603050405020304" pitchFamily="18" charset="0"/>
                <a:cs typeface="Times New Roman" panose="02020603050405020304" pitchFamily="18" charset="0"/>
              </a:defRPr>
            </a:lvl2pPr>
            <a:lvl3pPr>
              <a:defRPr sz="1800">
                <a:solidFill>
                  <a:schemeClr val="bg1"/>
                </a:solidFill>
                <a:latin typeface="Times New Roman" panose="02020603050405020304" pitchFamily="18" charset="0"/>
                <a:cs typeface="Times New Roman" panose="02020603050405020304" pitchFamily="18" charset="0"/>
              </a:defRPr>
            </a:lvl3pPr>
            <a:lvl4pPr>
              <a:defRPr sz="1600">
                <a:solidFill>
                  <a:schemeClr val="bg1"/>
                </a:solidFill>
                <a:latin typeface="Times New Roman" panose="02020603050405020304" pitchFamily="18" charset="0"/>
                <a:cs typeface="Times New Roman" panose="02020603050405020304" pitchFamily="18" charset="0"/>
              </a:defRPr>
            </a:lvl4pPr>
            <a:lvl5pPr>
              <a:defRPr sz="1600">
                <a:solidFill>
                  <a:schemeClr val="bg1"/>
                </a:solidFill>
                <a:latin typeface="Times New Roman" panose="02020603050405020304" pitchFamily="18" charset="0"/>
                <a:cs typeface="Times New Roman" panose="02020603050405020304" pitchFamily="18"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0">
                <a:solidFill>
                  <a:schemeClr val="bg1"/>
                </a:solidFill>
                <a:latin typeface="Trajan Pro"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solidFill>
                  <a:schemeClr val="bg1"/>
                </a:solidFill>
                <a:latin typeface="Times New Roman" panose="02020603050405020304" pitchFamily="18" charset="0"/>
                <a:cs typeface="Times New Roman" panose="02020603050405020304" pitchFamily="18" charset="0"/>
              </a:defRPr>
            </a:lvl1pPr>
            <a:lvl2pPr>
              <a:defRPr sz="2000">
                <a:solidFill>
                  <a:schemeClr val="bg1"/>
                </a:solidFill>
                <a:latin typeface="Times New Roman" panose="02020603050405020304" pitchFamily="18" charset="0"/>
                <a:cs typeface="Times New Roman" panose="02020603050405020304" pitchFamily="18" charset="0"/>
              </a:defRPr>
            </a:lvl2pPr>
            <a:lvl3pPr>
              <a:defRPr sz="1800">
                <a:solidFill>
                  <a:schemeClr val="bg1"/>
                </a:solidFill>
                <a:latin typeface="Times New Roman" panose="02020603050405020304" pitchFamily="18" charset="0"/>
                <a:cs typeface="Times New Roman" panose="02020603050405020304" pitchFamily="18" charset="0"/>
              </a:defRPr>
            </a:lvl3pPr>
            <a:lvl4pPr>
              <a:defRPr sz="1600">
                <a:solidFill>
                  <a:schemeClr val="bg1"/>
                </a:solidFill>
                <a:latin typeface="Times New Roman" panose="02020603050405020304" pitchFamily="18" charset="0"/>
                <a:cs typeface="Times New Roman" panose="02020603050405020304" pitchFamily="18" charset="0"/>
              </a:defRPr>
            </a:lvl4pPr>
            <a:lvl5pPr>
              <a:defRPr sz="1600">
                <a:solidFill>
                  <a:schemeClr val="bg1"/>
                </a:solidFill>
                <a:latin typeface="Times New Roman" panose="02020603050405020304" pitchFamily="18" charset="0"/>
                <a:cs typeface="Times New Roman" panose="02020603050405020304" pitchFamily="18"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Footer Placeholder 7"/>
          <p:cNvSpPr>
            <a:spLocks noGrp="1"/>
          </p:cNvSpPr>
          <p:nvPr>
            <p:ph type="ftr" sz="quarter" idx="10"/>
          </p:nvPr>
        </p:nvSpPr>
        <p:spPr/>
        <p:txBody>
          <a:bodyPr/>
          <a:lstStyle>
            <a:lvl1pPr>
              <a:defRPr/>
            </a:lvl1pPr>
          </a:lstStyle>
          <a:p>
            <a:pPr>
              <a:defRPr/>
            </a:pPr>
            <a:endParaRPr lang="en-US"/>
          </a:p>
        </p:txBody>
      </p:sp>
    </p:spTree>
    <p:extLst>
      <p:ext uri="{BB962C8B-B14F-4D97-AF65-F5344CB8AC3E}">
        <p14:creationId xmlns:p14="http://schemas.microsoft.com/office/powerpoint/2010/main" val="10990363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Rectangle 1"/>
          <p:cNvSpPr/>
          <p:nvPr userDrawn="1"/>
        </p:nvSpPr>
        <p:spPr>
          <a:xfrm>
            <a:off x="-76200" y="6386513"/>
            <a:ext cx="9375775" cy="547687"/>
          </a:xfrm>
          <a:prstGeom prst="rect">
            <a:avLst/>
          </a:prstGeom>
          <a:solidFill>
            <a:srgbClr val="A8D6E2"/>
          </a:solid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3"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657600" y="5670550"/>
            <a:ext cx="1792288"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0"/>
          </p:nvPr>
        </p:nvSpPr>
        <p:spPr/>
        <p:txBody>
          <a:bodyPr/>
          <a:lstStyle>
            <a:lvl1pPr>
              <a:defRPr/>
            </a:lvl1pPr>
          </a:lstStyle>
          <a:p>
            <a:pPr>
              <a:defRPr/>
            </a:pPr>
            <a:endParaRPr lang="en-US"/>
          </a:p>
        </p:txBody>
      </p:sp>
    </p:spTree>
    <p:extLst>
      <p:ext uri="{BB962C8B-B14F-4D97-AF65-F5344CB8AC3E}">
        <p14:creationId xmlns:p14="http://schemas.microsoft.com/office/powerpoint/2010/main" val="4141721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76200" y="6386513"/>
            <a:ext cx="9375775" cy="547687"/>
          </a:xfrm>
          <a:prstGeom prst="rect">
            <a:avLst/>
          </a:prstGeom>
          <a:solidFill>
            <a:srgbClr val="A8D6E2"/>
          </a:solid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3"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657600" y="5670550"/>
            <a:ext cx="1792288"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2"/>
          <p:cNvSpPr>
            <a:spLocks noGrp="1"/>
          </p:cNvSpPr>
          <p:nvPr>
            <p:ph type="ftr" sz="quarter" idx="10"/>
          </p:nvPr>
        </p:nvSpPr>
        <p:spPr/>
        <p:txBody>
          <a:bodyPr/>
          <a:lstStyle>
            <a:lvl1pPr>
              <a:defRPr/>
            </a:lvl1pPr>
          </a:lstStyle>
          <a:p>
            <a:pPr>
              <a:defRPr/>
            </a:pPr>
            <a:endParaRPr lang="en-US"/>
          </a:p>
        </p:txBody>
      </p:sp>
    </p:spTree>
    <p:extLst>
      <p:ext uri="{BB962C8B-B14F-4D97-AF65-F5344CB8AC3E}">
        <p14:creationId xmlns:p14="http://schemas.microsoft.com/office/powerpoint/2010/main" val="3563404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userDrawn="1"/>
        </p:nvSpPr>
        <p:spPr>
          <a:xfrm>
            <a:off x="-76200" y="6386513"/>
            <a:ext cx="9375775" cy="547687"/>
          </a:xfrm>
          <a:prstGeom prst="rect">
            <a:avLst/>
          </a:prstGeom>
          <a:solidFill>
            <a:srgbClr val="A8D6E2"/>
          </a:solid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6"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657600" y="5670550"/>
            <a:ext cx="1792288"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57200" y="1600200"/>
            <a:ext cx="3008313" cy="457200"/>
          </a:xfrm>
          <a:prstGeom prst="rect">
            <a:avLst/>
          </a:prstGeom>
        </p:spPr>
        <p:txBody>
          <a:bodyPr anchor="b"/>
          <a:lstStyle>
            <a:lvl1pPr algn="l">
              <a:defRPr sz="2000" b="1">
                <a:solidFill>
                  <a:schemeClr val="bg1"/>
                </a:solidFill>
                <a:latin typeface="Trajan Pro" pitchFamily="18"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575050" y="1600200"/>
            <a:ext cx="5111750" cy="4525963"/>
          </a:xfrm>
        </p:spPr>
        <p:txBody>
          <a:bodyPr/>
          <a:lstStyle>
            <a:lvl1pPr>
              <a:defRPr sz="3200">
                <a:solidFill>
                  <a:schemeClr val="bg1"/>
                </a:solidFill>
                <a:latin typeface="Times New Roman" panose="02020603050405020304" pitchFamily="18" charset="0"/>
                <a:cs typeface="Times New Roman" panose="02020603050405020304" pitchFamily="18" charset="0"/>
              </a:defRPr>
            </a:lvl1pPr>
            <a:lvl2pPr>
              <a:defRPr sz="2800">
                <a:solidFill>
                  <a:schemeClr val="bg1"/>
                </a:solidFill>
                <a:latin typeface="Times New Roman" panose="02020603050405020304" pitchFamily="18" charset="0"/>
                <a:cs typeface="Times New Roman" panose="02020603050405020304" pitchFamily="18" charset="0"/>
              </a:defRPr>
            </a:lvl2pPr>
            <a:lvl3pPr>
              <a:defRPr sz="2400">
                <a:solidFill>
                  <a:schemeClr val="bg1"/>
                </a:solidFill>
                <a:latin typeface="Times New Roman" panose="02020603050405020304" pitchFamily="18" charset="0"/>
                <a:cs typeface="Times New Roman" panose="02020603050405020304" pitchFamily="18" charset="0"/>
              </a:defRPr>
            </a:lvl3pPr>
            <a:lvl4pPr>
              <a:defRPr sz="2000">
                <a:solidFill>
                  <a:schemeClr val="bg1"/>
                </a:solidFill>
                <a:latin typeface="Times New Roman" panose="02020603050405020304" pitchFamily="18" charset="0"/>
                <a:cs typeface="Times New Roman" panose="02020603050405020304" pitchFamily="18" charset="0"/>
              </a:defRPr>
            </a:lvl4pPr>
            <a:lvl5pPr>
              <a:defRPr sz="2000">
                <a:solidFill>
                  <a:schemeClr val="bg1"/>
                </a:solidFill>
                <a:latin typeface="Times New Roman" panose="02020603050405020304" pitchFamily="18" charset="0"/>
                <a:cs typeface="Times New Roman" panose="02020603050405020304" pitchFamily="18" charset="0"/>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133600"/>
            <a:ext cx="3008313" cy="3992563"/>
          </a:xfrm>
        </p:spPr>
        <p:txBody>
          <a:bodyPr/>
          <a:lstStyle>
            <a:lvl1pPr marL="0" indent="0">
              <a:buNone/>
              <a:defRPr sz="1400">
                <a:solidFill>
                  <a:schemeClr val="bg1"/>
                </a:solidFill>
                <a:latin typeface="Times New Roman" panose="02020603050405020304" pitchFamily="18" charset="0"/>
                <a:cs typeface="Times New Roman" panose="02020603050405020304" pitchFamily="18"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Footer Placeholder 5"/>
          <p:cNvSpPr>
            <a:spLocks noGrp="1"/>
          </p:cNvSpPr>
          <p:nvPr>
            <p:ph type="ftr" sz="quarter" idx="10"/>
          </p:nvPr>
        </p:nvSpPr>
        <p:spPr/>
        <p:txBody>
          <a:bodyPr/>
          <a:lstStyle>
            <a:lvl1pPr>
              <a:defRPr/>
            </a:lvl1pPr>
          </a:lstStyle>
          <a:p>
            <a:pPr>
              <a:defRPr/>
            </a:pPr>
            <a:endParaRPr lang="en-US"/>
          </a:p>
        </p:txBody>
      </p:sp>
    </p:spTree>
    <p:extLst>
      <p:ext uri="{BB962C8B-B14F-4D97-AF65-F5344CB8AC3E}">
        <p14:creationId xmlns:p14="http://schemas.microsoft.com/office/powerpoint/2010/main" val="30539074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userDrawn="1"/>
        </p:nvSpPr>
        <p:spPr>
          <a:xfrm>
            <a:off x="-76200" y="6386513"/>
            <a:ext cx="9375775" cy="547687"/>
          </a:xfrm>
          <a:prstGeom prst="rect">
            <a:avLst/>
          </a:prstGeom>
          <a:solidFill>
            <a:srgbClr val="A8D6E2"/>
          </a:solid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6"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657600" y="5670550"/>
            <a:ext cx="1792288"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792288" y="4800600"/>
            <a:ext cx="5486400" cy="566738"/>
          </a:xfrm>
          <a:prstGeom prst="rect">
            <a:avLst/>
          </a:prstGeom>
        </p:spPr>
        <p:txBody>
          <a:bodyPr anchor="b"/>
          <a:lstStyle>
            <a:lvl1pPr algn="ctr">
              <a:defRPr sz="2000" b="1">
                <a:solidFill>
                  <a:schemeClr val="bg1"/>
                </a:solidFill>
                <a:latin typeface="Trajan Pro" pitchFamily="18" charset="0"/>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1600199"/>
            <a:ext cx="5486400" cy="312737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652462"/>
          </a:xfrm>
        </p:spPr>
        <p:txBody>
          <a:bodyPr/>
          <a:lstStyle>
            <a:lvl1pPr marL="0" indent="0" algn="ctr">
              <a:buNone/>
              <a:defRPr sz="1400">
                <a:latin typeface="Times New Roman" panose="02020603050405020304" pitchFamily="18" charset="0"/>
                <a:cs typeface="Times New Roman" panose="02020603050405020304" pitchFamily="18"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Footer Placeholder 5"/>
          <p:cNvSpPr>
            <a:spLocks noGrp="1"/>
          </p:cNvSpPr>
          <p:nvPr>
            <p:ph type="ftr" sz="quarter" idx="10"/>
          </p:nvPr>
        </p:nvSpPr>
        <p:spPr/>
        <p:txBody>
          <a:bodyPr/>
          <a:lstStyle>
            <a:lvl1pPr>
              <a:defRPr/>
            </a:lvl1pPr>
          </a:lstStyle>
          <a:p>
            <a:pPr>
              <a:defRPr/>
            </a:pPr>
            <a:endParaRPr lang="en-US"/>
          </a:p>
        </p:txBody>
      </p:sp>
    </p:spTree>
    <p:extLst>
      <p:ext uri="{BB962C8B-B14F-4D97-AF65-F5344CB8AC3E}">
        <p14:creationId xmlns:p14="http://schemas.microsoft.com/office/powerpoint/2010/main" val="1352166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grpSp>
        <p:nvGrpSpPr>
          <p:cNvPr id="5" name="Group 13"/>
          <p:cNvGrpSpPr>
            <a:grpSpLocks/>
          </p:cNvGrpSpPr>
          <p:nvPr/>
        </p:nvGrpSpPr>
        <p:grpSpPr bwMode="auto">
          <a:xfrm>
            <a:off x="457200" y="355600"/>
            <a:ext cx="8229600" cy="977900"/>
            <a:chOff x="288" y="224"/>
            <a:chExt cx="5184" cy="616"/>
          </a:xfrm>
        </p:grpSpPr>
        <p:sp>
          <p:nvSpPr>
            <p:cNvPr id="6" name="Line 8"/>
            <p:cNvSpPr>
              <a:spLocks noChangeShapeType="1"/>
            </p:cNvSpPr>
            <p:nvPr/>
          </p:nvSpPr>
          <p:spPr bwMode="auto">
            <a:xfrm>
              <a:off x="288" y="840"/>
              <a:ext cx="5184"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 name="Line 9"/>
            <p:cNvSpPr>
              <a:spLocks noChangeShapeType="1"/>
            </p:cNvSpPr>
            <p:nvPr/>
          </p:nvSpPr>
          <p:spPr bwMode="auto">
            <a:xfrm>
              <a:off x="288" y="224"/>
              <a:ext cx="5184"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 name="Title 1"/>
          <p:cNvSpPr>
            <a:spLocks noGrp="1"/>
          </p:cNvSpPr>
          <p:nvPr>
            <p:ph type="title"/>
          </p:nvPr>
        </p:nvSpPr>
        <p:spPr>
          <a:xfrm>
            <a:off x="457200" y="276225"/>
            <a:ext cx="8229600" cy="1143000"/>
          </a:xfrm>
          <a:prstGeom prst="rect">
            <a:avLst/>
          </a:prstGeo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7"/>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69F1C332-9641-4DCF-A87D-E3FD6435E037}" type="datetimeFigureOut">
              <a:rPr lang="en-US"/>
              <a:pPr>
                <a:defRPr/>
              </a:pPr>
              <a:t>5/8/2018</a:t>
            </a:fld>
            <a:endParaRPr lang="en-US" dirty="0"/>
          </a:p>
        </p:txBody>
      </p:sp>
      <p:sp>
        <p:nvSpPr>
          <p:cNvPr id="9" name="Slide Number Placeholder 9"/>
          <p:cNvSpPr>
            <a:spLocks noGrp="1" noChangeArrowheads="1"/>
          </p:cNvSpPr>
          <p:nvPr>
            <p:ph type="sldNum" sz="quarter" idx="11"/>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FB41FA91-1E4B-4ED7-9667-E9E098FB4A84}" type="slidenum">
              <a:rPr lang="en-US" altLang="en-US"/>
              <a:pPr/>
              <a:t>‹#›</a:t>
            </a:fld>
            <a:endParaRPr lang="en-US" altLang="en-US"/>
          </a:p>
        </p:txBody>
      </p:sp>
    </p:spTree>
    <p:extLst>
      <p:ext uri="{BB962C8B-B14F-4D97-AF65-F5344CB8AC3E}">
        <p14:creationId xmlns:p14="http://schemas.microsoft.com/office/powerpoint/2010/main" val="19957537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4990"/>
        </a:solidFill>
        <a:effectLst/>
      </p:bgPr>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5" name="Footer Placeholder 4"/>
          <p:cNvSpPr>
            <a:spLocks noGrp="1"/>
          </p:cNvSpPr>
          <p:nvPr>
            <p:ph type="ftr" sz="quarter" idx="3"/>
          </p:nvPr>
        </p:nvSpPr>
        <p:spPr>
          <a:xfrm>
            <a:off x="0" y="6172200"/>
            <a:ext cx="9144000" cy="685800"/>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a:p>
        </p:txBody>
      </p:sp>
      <p:sp>
        <p:nvSpPr>
          <p:cNvPr id="7" name="Rectangle 6"/>
          <p:cNvSpPr/>
          <p:nvPr/>
        </p:nvSpPr>
        <p:spPr>
          <a:xfrm>
            <a:off x="433388" y="228600"/>
            <a:ext cx="8229600" cy="1219200"/>
          </a:xfrm>
          <a:prstGeom prst="rect">
            <a:avLst/>
          </a:prstGeom>
          <a:solidFill>
            <a:srgbClr val="D21243"/>
          </a:solidFill>
          <a:ln w="127000"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4400" dirty="0">
              <a:latin typeface="+mj-lt"/>
            </a:endParaRPr>
          </a:p>
        </p:txBody>
      </p:sp>
      <p:sp>
        <p:nvSpPr>
          <p:cNvPr id="9" name="Rectangle 8"/>
          <p:cNvSpPr/>
          <p:nvPr/>
        </p:nvSpPr>
        <p:spPr>
          <a:xfrm>
            <a:off x="-76200" y="6386513"/>
            <a:ext cx="9375775" cy="547687"/>
          </a:xfrm>
          <a:prstGeom prst="rect">
            <a:avLst/>
          </a:prstGeom>
          <a:solidFill>
            <a:srgbClr val="A8D6E2"/>
          </a:solid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1030" name="Picture 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57600" y="5670550"/>
            <a:ext cx="1792288"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Trajan Pro" pitchFamily="18" charset="0"/>
        </a:defRPr>
      </a:lvl2pPr>
      <a:lvl3pPr algn="ctr" rtl="0" eaLnBrk="0" fontAlgn="base" hangingPunct="0">
        <a:spcBef>
          <a:spcPct val="0"/>
        </a:spcBef>
        <a:spcAft>
          <a:spcPct val="0"/>
        </a:spcAft>
        <a:defRPr sz="4400">
          <a:solidFill>
            <a:schemeClr val="tx1"/>
          </a:solidFill>
          <a:latin typeface="Trajan Pro" pitchFamily="18" charset="0"/>
        </a:defRPr>
      </a:lvl3pPr>
      <a:lvl4pPr algn="ctr" rtl="0" eaLnBrk="0" fontAlgn="base" hangingPunct="0">
        <a:spcBef>
          <a:spcPct val="0"/>
        </a:spcBef>
        <a:spcAft>
          <a:spcPct val="0"/>
        </a:spcAft>
        <a:defRPr sz="4400">
          <a:solidFill>
            <a:schemeClr val="tx1"/>
          </a:solidFill>
          <a:latin typeface="Trajan Pro" pitchFamily="18" charset="0"/>
        </a:defRPr>
      </a:lvl4pPr>
      <a:lvl5pPr algn="ctr" rtl="0" eaLnBrk="0" fontAlgn="base" hangingPunct="0">
        <a:spcBef>
          <a:spcPct val="0"/>
        </a:spcBef>
        <a:spcAft>
          <a:spcPct val="0"/>
        </a:spcAft>
        <a:defRPr sz="4400">
          <a:solidFill>
            <a:schemeClr val="tx1"/>
          </a:solidFill>
          <a:latin typeface="Trajan Pro" pitchFamily="18" charset="0"/>
        </a:defRPr>
      </a:lvl5pPr>
      <a:lvl6pPr marL="457200" algn="ctr" rtl="0" fontAlgn="base">
        <a:spcBef>
          <a:spcPct val="0"/>
        </a:spcBef>
        <a:spcAft>
          <a:spcPct val="0"/>
        </a:spcAft>
        <a:defRPr sz="4400">
          <a:solidFill>
            <a:schemeClr val="tx1"/>
          </a:solidFill>
          <a:latin typeface="Trajan Pro" pitchFamily="18" charset="0"/>
        </a:defRPr>
      </a:lvl6pPr>
      <a:lvl7pPr marL="914400" algn="ctr" rtl="0" fontAlgn="base">
        <a:spcBef>
          <a:spcPct val="0"/>
        </a:spcBef>
        <a:spcAft>
          <a:spcPct val="0"/>
        </a:spcAft>
        <a:defRPr sz="4400">
          <a:solidFill>
            <a:schemeClr val="tx1"/>
          </a:solidFill>
          <a:latin typeface="Trajan Pro" pitchFamily="18" charset="0"/>
        </a:defRPr>
      </a:lvl7pPr>
      <a:lvl8pPr marL="1371600" algn="ctr" rtl="0" fontAlgn="base">
        <a:spcBef>
          <a:spcPct val="0"/>
        </a:spcBef>
        <a:spcAft>
          <a:spcPct val="0"/>
        </a:spcAft>
        <a:defRPr sz="4400">
          <a:solidFill>
            <a:schemeClr val="tx1"/>
          </a:solidFill>
          <a:latin typeface="Trajan Pro" pitchFamily="18" charset="0"/>
        </a:defRPr>
      </a:lvl8pPr>
      <a:lvl9pPr marL="1828800" algn="ctr" rtl="0" fontAlgn="base">
        <a:spcBef>
          <a:spcPct val="0"/>
        </a:spcBef>
        <a:spcAft>
          <a:spcPct val="0"/>
        </a:spcAft>
        <a:defRPr sz="4400">
          <a:solidFill>
            <a:schemeClr val="tx1"/>
          </a:solidFill>
          <a:latin typeface="Trajan Pro" pitchFamily="18"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bg1"/>
          </a:solidFill>
          <a:latin typeface="Times New Roman" panose="02020603050405020304" pitchFamily="18" charset="0"/>
          <a:ea typeface="+mn-ea"/>
          <a:cs typeface="Times New Roman" panose="02020603050405020304" pitchFamily="18" charset="0"/>
        </a:defRPr>
      </a:lvl1pPr>
      <a:lvl2pPr marL="742950" indent="-285750" algn="l" rtl="0" eaLnBrk="0" fontAlgn="base" hangingPunct="0">
        <a:spcBef>
          <a:spcPct val="20000"/>
        </a:spcBef>
        <a:spcAft>
          <a:spcPct val="0"/>
        </a:spcAft>
        <a:buFont typeface="Arial" pitchFamily="34" charset="0"/>
        <a:buChar char="–"/>
        <a:defRPr sz="2800" kern="1200">
          <a:solidFill>
            <a:schemeClr val="bg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spcBef>
          <a:spcPct val="20000"/>
        </a:spcBef>
        <a:spcAft>
          <a:spcPct val="0"/>
        </a:spcAft>
        <a:buFont typeface="Arial" pitchFamily="34" charset="0"/>
        <a:buChar char="•"/>
        <a:defRPr sz="2400" kern="1200">
          <a:solidFill>
            <a:schemeClr val="bg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spcBef>
          <a:spcPct val="20000"/>
        </a:spcBef>
        <a:spcAft>
          <a:spcPct val="0"/>
        </a:spcAft>
        <a:buFont typeface="Arial" pitchFamily="34" charset="0"/>
        <a:buChar char="–"/>
        <a:defRPr sz="2000" kern="1200">
          <a:solidFill>
            <a:schemeClr val="bg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spcBef>
          <a:spcPct val="20000"/>
        </a:spcBef>
        <a:spcAft>
          <a:spcPct val="0"/>
        </a:spcAft>
        <a:buFont typeface="Arial" pitchFamily="34" charset="0"/>
        <a:buChar char="»"/>
        <a:defRPr sz="2000" kern="1200">
          <a:solidFill>
            <a:schemeClr val="bg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0.png"/><Relationship Id="rId4" Type="http://schemas.openxmlformats.org/officeDocument/2006/relationships/oleObject" Target="../embeddings/oleObject1.bin"/></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jpe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bwMode="auto">
          <a:xfrm>
            <a:off x="-152400" y="1981200"/>
            <a:ext cx="9525000" cy="14700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altLang="en-US" smtClean="0"/>
              <a:t>2018 Annual</a:t>
            </a:r>
            <a:br>
              <a:rPr lang="en-US" altLang="en-US" smtClean="0"/>
            </a:br>
            <a:r>
              <a:rPr lang="en-US" altLang="en-US" smtClean="0"/>
              <a:t>Shareholders Meeting</a:t>
            </a:r>
          </a:p>
        </p:txBody>
      </p:sp>
      <p:sp>
        <p:nvSpPr>
          <p:cNvPr id="13315" name="Subtitle 2"/>
          <p:cNvSpPr>
            <a:spLocks noGrp="1"/>
          </p:cNvSpPr>
          <p:nvPr>
            <p:ph type="subTitle" idx="1"/>
          </p:nvPr>
        </p:nvSpPr>
        <p:spPr>
          <a:xfrm>
            <a:off x="1371600" y="3352800"/>
            <a:ext cx="6400800" cy="1752600"/>
          </a:xfrm>
        </p:spPr>
        <p:txBody>
          <a:bodyPr/>
          <a:lstStyle/>
          <a:p>
            <a:pPr eaLnBrk="1" hangingPunct="1"/>
            <a:r>
              <a:rPr lang="en-US" altLang="en-US" smtClean="0"/>
              <a:t>May 8, 2018</a:t>
            </a:r>
          </a:p>
        </p:txBody>
      </p:sp>
      <p:pic>
        <p:nvPicPr>
          <p:cNvPr id="13316"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30325" y="228600"/>
            <a:ext cx="2293938" cy="152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3400" y="228600"/>
            <a:ext cx="2057400" cy="152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Picture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446463" y="228600"/>
            <a:ext cx="2076450" cy="153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9"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22913" y="228600"/>
            <a:ext cx="1497012" cy="1546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20" name="Picture 4"/>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019925" y="228600"/>
            <a:ext cx="2314575" cy="15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ontent Placeholder 1"/>
          <p:cNvSpPr>
            <a:spLocks noGrp="1"/>
          </p:cNvSpPr>
          <p:nvPr>
            <p:ph idx="1"/>
          </p:nvPr>
        </p:nvSpPr>
        <p:spPr/>
        <p:txBody>
          <a:bodyPr/>
          <a:lstStyle/>
          <a:p>
            <a:pPr eaLnBrk="1" hangingPunct="1">
              <a:buFont typeface="Wingdings" pitchFamily="2" charset="2"/>
              <a:buChar char="Ø"/>
            </a:pPr>
            <a:r>
              <a:rPr lang="en-US" altLang="en-US" sz="2400" smtClean="0"/>
              <a:t>Welcome</a:t>
            </a:r>
          </a:p>
          <a:p>
            <a:pPr eaLnBrk="1" hangingPunct="1">
              <a:buFont typeface="Wingdings" pitchFamily="2" charset="2"/>
              <a:buChar char="Ø"/>
            </a:pPr>
            <a:r>
              <a:rPr lang="en-US" altLang="en-US" sz="2400" smtClean="0"/>
              <a:t>Reading of the Minutes</a:t>
            </a:r>
          </a:p>
          <a:p>
            <a:pPr eaLnBrk="1" hangingPunct="1">
              <a:buFont typeface="Wingdings" pitchFamily="2" charset="2"/>
              <a:buChar char="Ø"/>
            </a:pPr>
            <a:r>
              <a:rPr lang="en-US" altLang="en-US" sz="2400" smtClean="0"/>
              <a:t>Certify Voting Activity</a:t>
            </a:r>
          </a:p>
          <a:p>
            <a:pPr eaLnBrk="1" hangingPunct="1">
              <a:buFont typeface="Wingdings" pitchFamily="2" charset="2"/>
              <a:buChar char="Ø"/>
            </a:pPr>
            <a:r>
              <a:rPr lang="en-US" altLang="en-US" sz="2400" smtClean="0"/>
              <a:t>Vote on Matters of the Proxy Statement</a:t>
            </a:r>
          </a:p>
          <a:p>
            <a:pPr eaLnBrk="1" hangingPunct="1">
              <a:buFont typeface="Wingdings" pitchFamily="2" charset="2"/>
              <a:buChar char="Ø"/>
            </a:pPr>
            <a:r>
              <a:rPr lang="en-US" altLang="en-US" sz="2400" smtClean="0"/>
              <a:t>Discussion of Company Condition</a:t>
            </a:r>
          </a:p>
          <a:p>
            <a:pPr lvl="1" eaLnBrk="1" hangingPunct="1">
              <a:buFont typeface="Arial" pitchFamily="34" charset="0"/>
              <a:buChar char="•"/>
            </a:pPr>
            <a:r>
              <a:rPr lang="en-US" altLang="en-US" sz="2400" smtClean="0"/>
              <a:t>President’s Remarks</a:t>
            </a:r>
          </a:p>
          <a:p>
            <a:pPr lvl="1" eaLnBrk="1" hangingPunct="1">
              <a:buFont typeface="Arial" pitchFamily="34" charset="0"/>
              <a:buChar char="•"/>
            </a:pPr>
            <a:r>
              <a:rPr lang="en-US" altLang="en-US" sz="2400" smtClean="0"/>
              <a:t>Financial Review</a:t>
            </a:r>
          </a:p>
          <a:p>
            <a:pPr eaLnBrk="1" hangingPunct="1">
              <a:buFont typeface="Wingdings" pitchFamily="2" charset="2"/>
              <a:buChar char="Ø"/>
            </a:pPr>
            <a:r>
              <a:rPr lang="en-US" altLang="en-US" sz="2400" smtClean="0"/>
              <a:t>Questions &amp; Answers</a:t>
            </a:r>
          </a:p>
          <a:p>
            <a:pPr eaLnBrk="1" hangingPunct="1">
              <a:buFont typeface="Wingdings" pitchFamily="2" charset="2"/>
              <a:buChar char="Ø"/>
            </a:pPr>
            <a:r>
              <a:rPr lang="en-US" altLang="en-US" sz="2400" smtClean="0"/>
              <a:t>Voting Results</a:t>
            </a:r>
          </a:p>
          <a:p>
            <a:pPr eaLnBrk="1" hangingPunct="1">
              <a:buFont typeface="Wingdings" pitchFamily="2" charset="2"/>
              <a:buChar char="Ø"/>
            </a:pPr>
            <a:r>
              <a:rPr lang="en-US" altLang="en-US" sz="2400" smtClean="0"/>
              <a:t>Adjournment</a:t>
            </a:r>
          </a:p>
          <a:p>
            <a:pPr eaLnBrk="1" hangingPunct="1"/>
            <a:endParaRPr lang="en-US" altLang="en-US" smtClean="0"/>
          </a:p>
        </p:txBody>
      </p:sp>
      <p:sp>
        <p:nvSpPr>
          <p:cNvPr id="15363"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solidFill>
                  <a:schemeClr val="bg1"/>
                </a:solidFill>
              </a:rPr>
              <a:t>Agenda</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1"/>
          <p:cNvSpPr>
            <a:spLocks noGrp="1"/>
          </p:cNvSpPr>
          <p:nvPr>
            <p:ph idx="1"/>
          </p:nvPr>
        </p:nvSpPr>
        <p:spPr/>
        <p:txBody>
          <a:bodyPr/>
          <a:lstStyle/>
          <a:p>
            <a:pPr eaLnBrk="1" hangingPunct="1">
              <a:buFont typeface="Wingdings" pitchFamily="2" charset="2"/>
              <a:buChar char="Ø"/>
            </a:pPr>
            <a:r>
              <a:rPr lang="en-US" altLang="en-US" sz="2400" smtClean="0"/>
              <a:t>Aaron L. Groff, Jr.</a:t>
            </a:r>
          </a:p>
          <a:p>
            <a:pPr lvl="1" eaLnBrk="1" hangingPunct="1">
              <a:buFont typeface="Arial" pitchFamily="34" charset="0"/>
              <a:buChar char="•"/>
            </a:pPr>
            <a:r>
              <a:rPr lang="en-US" altLang="en-US" sz="2000" smtClean="0"/>
              <a:t>President, CEO and Board Chairman – ENB Financial Corp  </a:t>
            </a:r>
            <a:br>
              <a:rPr lang="en-US" altLang="en-US" sz="2000" smtClean="0"/>
            </a:br>
            <a:r>
              <a:rPr lang="en-US" altLang="en-US" sz="2000" smtClean="0"/>
              <a:t>                                                              </a:t>
            </a:r>
            <a:r>
              <a:rPr lang="en-US" altLang="en-US" sz="1700" smtClean="0"/>
              <a:t>  </a:t>
            </a:r>
            <a:r>
              <a:rPr lang="en-US" altLang="en-US" sz="2000" smtClean="0"/>
              <a:t>and Ephrata National Bank</a:t>
            </a:r>
          </a:p>
          <a:p>
            <a:pPr eaLnBrk="1" hangingPunct="1">
              <a:buFont typeface="Wingdings" pitchFamily="2" charset="2"/>
              <a:buChar char="Ø"/>
            </a:pPr>
            <a:r>
              <a:rPr lang="en-US" altLang="en-US" sz="2400" smtClean="0"/>
              <a:t>Barry W. Harting</a:t>
            </a:r>
          </a:p>
          <a:p>
            <a:pPr lvl="1" eaLnBrk="1" hangingPunct="1">
              <a:buFont typeface="Arial" pitchFamily="34" charset="0"/>
              <a:buChar char="•"/>
            </a:pPr>
            <a:r>
              <a:rPr lang="en-US" altLang="en-US" sz="2000" smtClean="0"/>
              <a:t>Vice President and Corporate Secretary – ENB Financial Corp</a:t>
            </a:r>
          </a:p>
          <a:p>
            <a:pPr lvl="1" eaLnBrk="1" hangingPunct="1">
              <a:buFont typeface="Arial" pitchFamily="34" charset="0"/>
              <a:buChar char="•"/>
            </a:pPr>
            <a:r>
              <a:rPr lang="en-US" altLang="en-US" sz="2000" smtClean="0"/>
              <a:t>Senior Vice President and Chief Risk Officer – Ephrata National Bank</a:t>
            </a:r>
          </a:p>
          <a:p>
            <a:pPr lvl="1" eaLnBrk="1" hangingPunct="1">
              <a:buFont typeface="Arial" pitchFamily="34" charset="0"/>
              <a:buNone/>
            </a:pPr>
            <a:endParaRPr lang="en-US" altLang="en-US" sz="1400" smtClean="0"/>
          </a:p>
          <a:p>
            <a:pPr eaLnBrk="1" hangingPunct="1">
              <a:buFont typeface="Wingdings" pitchFamily="2" charset="2"/>
              <a:buChar char="Ø"/>
            </a:pPr>
            <a:r>
              <a:rPr lang="en-US" altLang="en-US" sz="2400" smtClean="0"/>
              <a:t>Scott E. Lied</a:t>
            </a:r>
          </a:p>
          <a:p>
            <a:pPr lvl="1" eaLnBrk="1" hangingPunct="1">
              <a:buFont typeface="Arial" pitchFamily="34" charset="0"/>
              <a:buChar char="•"/>
            </a:pPr>
            <a:r>
              <a:rPr lang="en-US" altLang="en-US" sz="2000" smtClean="0"/>
              <a:t>Treasurer – ENB Financial Corp</a:t>
            </a:r>
          </a:p>
          <a:p>
            <a:pPr lvl="1" eaLnBrk="1" hangingPunct="1">
              <a:buFont typeface="Arial" pitchFamily="34" charset="0"/>
              <a:buChar char="•"/>
            </a:pPr>
            <a:r>
              <a:rPr lang="en-US" altLang="en-US" sz="2000" smtClean="0"/>
              <a:t>Senior Vice President and Chief Financial Officer – </a:t>
            </a:r>
            <a:br>
              <a:rPr lang="en-US" altLang="en-US" sz="2000" smtClean="0"/>
            </a:br>
            <a:r>
              <a:rPr lang="en-US" altLang="en-US" sz="2000" smtClean="0"/>
              <a:t>                                                                 Ephrata National Bank</a:t>
            </a:r>
          </a:p>
          <a:p>
            <a:pPr eaLnBrk="1" hangingPunct="1"/>
            <a:endParaRPr lang="en-US" altLang="en-US" smtClean="0"/>
          </a:p>
        </p:txBody>
      </p:sp>
      <p:sp>
        <p:nvSpPr>
          <p:cNvPr id="17411"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solidFill>
                  <a:schemeClr val="bg1"/>
                </a:solidFill>
              </a:rPr>
              <a:t>Presenters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1"/>
          <p:cNvSpPr>
            <a:spLocks noGrp="1"/>
          </p:cNvSpPr>
          <p:nvPr>
            <p:ph idx="1"/>
          </p:nvPr>
        </p:nvSpPr>
        <p:spPr/>
        <p:txBody>
          <a:bodyPr/>
          <a:lstStyle/>
          <a:p>
            <a:pPr marL="0" indent="0" eaLnBrk="1" hangingPunct="1">
              <a:buFont typeface="Arial" pitchFamily="34" charset="0"/>
              <a:buNone/>
            </a:pPr>
            <a:r>
              <a:rPr lang="en-US" altLang="en-US" b="1" smtClean="0"/>
              <a:t>Presented by: </a:t>
            </a:r>
            <a:r>
              <a:rPr lang="en-US" altLang="en-US" smtClean="0"/>
              <a:t>Barry W. Harting</a:t>
            </a:r>
            <a:r>
              <a:rPr lang="en-US" altLang="en-US" i="1" smtClean="0"/>
              <a:t> </a:t>
            </a:r>
            <a:br>
              <a:rPr lang="en-US" altLang="en-US" i="1" smtClean="0"/>
            </a:br>
            <a:r>
              <a:rPr lang="en-US" altLang="en-US" i="1" smtClean="0"/>
              <a:t>                        </a:t>
            </a:r>
            <a:r>
              <a:rPr lang="en-US" altLang="en-US" sz="2400" i="1" smtClean="0"/>
              <a:t>Corporate Secretary - ENB Financial Corp</a:t>
            </a:r>
          </a:p>
          <a:p>
            <a:pPr marL="0" indent="0" eaLnBrk="1" hangingPunct="1">
              <a:buFont typeface="Arial" pitchFamily="34" charset="0"/>
              <a:buNone/>
            </a:pPr>
            <a:endParaRPr lang="en-US" altLang="en-US" smtClean="0"/>
          </a:p>
        </p:txBody>
      </p:sp>
      <p:sp>
        <p:nvSpPr>
          <p:cNvPr id="19459"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solidFill>
                  <a:schemeClr val="bg1"/>
                </a:solidFill>
              </a:rPr>
              <a:t>Meeting Certification</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solidFill>
                  <a:schemeClr val="bg1"/>
                </a:solidFill>
              </a:rPr>
              <a:t>Matters of Proxy</a:t>
            </a:r>
          </a:p>
        </p:txBody>
      </p:sp>
      <p:sp>
        <p:nvSpPr>
          <p:cNvPr id="21507" name="Text Placeholder 2"/>
          <p:cNvSpPr txBox="1">
            <a:spLocks/>
          </p:cNvSpPr>
          <p:nvPr/>
        </p:nvSpPr>
        <p:spPr bwMode="auto">
          <a:xfrm>
            <a:off x="381000" y="1535113"/>
            <a:ext cx="373380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bg1"/>
                </a:solidFill>
                <a:latin typeface="Times New Roman" pitchFamily="18" charset="0"/>
                <a:cs typeface="Times New Roman" pitchFamily="18" charset="0"/>
              </a:defRPr>
            </a:lvl1pPr>
            <a:lvl2pPr marL="742950" indent="-285750">
              <a:spcBef>
                <a:spcPct val="20000"/>
              </a:spcBef>
              <a:buFont typeface="Arial" pitchFamily="34" charset="0"/>
              <a:buChar char="–"/>
              <a:defRPr sz="2800">
                <a:solidFill>
                  <a:schemeClr val="bg1"/>
                </a:solidFill>
                <a:latin typeface="Times New Roman" pitchFamily="18" charset="0"/>
                <a:cs typeface="Times New Roman" pitchFamily="18" charset="0"/>
              </a:defRPr>
            </a:lvl2pPr>
            <a:lvl3pPr marL="1143000" indent="-228600">
              <a:spcBef>
                <a:spcPct val="20000"/>
              </a:spcBef>
              <a:buFont typeface="Arial" pitchFamily="34" charset="0"/>
              <a:buChar char="•"/>
              <a:defRPr sz="2400">
                <a:solidFill>
                  <a:schemeClr val="bg1"/>
                </a:solidFill>
                <a:latin typeface="Times New Roman" pitchFamily="18" charset="0"/>
                <a:cs typeface="Times New Roman" pitchFamily="18" charset="0"/>
              </a:defRPr>
            </a:lvl3pPr>
            <a:lvl4pPr marL="1600200" indent="-228600">
              <a:spcBef>
                <a:spcPct val="20000"/>
              </a:spcBef>
              <a:buFont typeface="Arial" pitchFamily="34" charset="0"/>
              <a:buChar char="–"/>
              <a:defRPr sz="2000">
                <a:solidFill>
                  <a:schemeClr val="bg1"/>
                </a:solidFill>
                <a:latin typeface="Times New Roman" pitchFamily="18" charset="0"/>
                <a:cs typeface="Times New Roman" pitchFamily="18" charset="0"/>
              </a:defRPr>
            </a:lvl4pPr>
            <a:lvl5pPr marL="2057400" indent="-228600">
              <a:spcBef>
                <a:spcPct val="20000"/>
              </a:spcBef>
              <a:buFont typeface="Arial" pitchFamily="34" charset="0"/>
              <a:buChar char="»"/>
              <a:defRPr sz="2000">
                <a:solidFill>
                  <a:schemeClr val="bg1"/>
                </a:solidFill>
                <a:latin typeface="Times New Roman" pitchFamily="18" charset="0"/>
                <a:cs typeface="Times New Roman" pitchFamily="18" charset="0"/>
              </a:defRPr>
            </a:lvl5pPr>
            <a:lvl6pPr marL="25146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6pPr>
            <a:lvl7pPr marL="29718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7pPr>
            <a:lvl8pPr marL="34290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8pPr>
            <a:lvl9pPr marL="38862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9pPr>
          </a:lstStyle>
          <a:p>
            <a:pPr eaLnBrk="1" hangingPunct="1">
              <a:buFont typeface="Arial" pitchFamily="34" charset="0"/>
              <a:buNone/>
            </a:pPr>
            <a:r>
              <a:rPr lang="en-US" altLang="en-US" b="1">
                <a:latin typeface="Trajan Pro" pitchFamily="18" charset="0"/>
              </a:rPr>
              <a:t>Proxy Holders</a:t>
            </a:r>
          </a:p>
        </p:txBody>
      </p:sp>
      <p:sp>
        <p:nvSpPr>
          <p:cNvPr id="9" name="Content Placeholder 3"/>
          <p:cNvSpPr txBox="1">
            <a:spLocks/>
          </p:cNvSpPr>
          <p:nvPr/>
        </p:nvSpPr>
        <p:spPr>
          <a:xfrm>
            <a:off x="457200" y="2174875"/>
            <a:ext cx="8305800" cy="3951288"/>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bg1"/>
                </a:solidFill>
                <a:latin typeface="Times New Roman" panose="02020603050405020304" pitchFamily="18" charset="0"/>
                <a:ea typeface="+mn-ea"/>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bg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bg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14350" indent="-514350" fontAlgn="auto">
              <a:spcAft>
                <a:spcPts val="0"/>
              </a:spcAft>
              <a:buFont typeface="+mj-lt"/>
              <a:buAutoNum type="arabicPeriod"/>
              <a:defRPr/>
            </a:pPr>
            <a:r>
              <a:rPr lang="en-US" sz="2800" dirty="0"/>
              <a:t>Elect three (3) Class </a:t>
            </a:r>
            <a:r>
              <a:rPr lang="en-US" sz="2800" dirty="0" smtClean="0"/>
              <a:t>B </a:t>
            </a:r>
            <a:r>
              <a:rPr lang="en-US" sz="2800" dirty="0"/>
              <a:t>directors to serve a</a:t>
            </a:r>
            <a:br>
              <a:rPr lang="en-US" sz="2800" dirty="0"/>
            </a:br>
            <a:r>
              <a:rPr lang="en-US" sz="2800" dirty="0"/>
              <a:t>3-year </a:t>
            </a:r>
            <a:r>
              <a:rPr lang="en-US" sz="2800" dirty="0" smtClean="0"/>
              <a:t>term</a:t>
            </a:r>
          </a:p>
          <a:p>
            <a:pPr marL="514350" indent="-514350" fontAlgn="auto">
              <a:spcAft>
                <a:spcPts val="0"/>
              </a:spcAft>
              <a:buFont typeface="+mj-lt"/>
              <a:buAutoNum type="arabicPeriod"/>
              <a:defRPr/>
            </a:pPr>
            <a:r>
              <a:rPr lang="en-US" sz="2800" dirty="0" smtClean="0"/>
              <a:t>Transact other business</a:t>
            </a:r>
          </a:p>
          <a:p>
            <a:pPr marL="0" indent="0" fontAlgn="auto">
              <a:spcAft>
                <a:spcPts val="0"/>
              </a:spcAft>
              <a:buFont typeface="Arial" panose="020B0604020202020204" pitchFamily="34" charset="0"/>
              <a:buNone/>
              <a:defRPr/>
            </a:pPr>
            <a:endParaRPr lang="en-US" sz="2800" dirty="0" smtClean="0"/>
          </a:p>
          <a:p>
            <a:pPr fontAlgn="auto">
              <a:spcAft>
                <a:spcPts val="0"/>
              </a:spcAft>
              <a:buFont typeface="Wingdings" panose="05000000000000000000" pitchFamily="2" charset="2"/>
              <a:buChar char="Ø"/>
              <a:defRPr/>
            </a:pPr>
            <a:endParaRPr lang="en-US" sz="28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rtlCol="0">
            <a:normAutofit/>
          </a:bodyPr>
          <a:lstStyle/>
          <a:p>
            <a:pPr marL="514350" indent="-514350" eaLnBrk="1" fontAlgn="auto" hangingPunct="1">
              <a:spcAft>
                <a:spcPts val="0"/>
              </a:spcAft>
              <a:buFont typeface="+mj-lt"/>
              <a:buAutoNum type="arabicPeriod"/>
              <a:defRPr/>
            </a:pPr>
            <a:r>
              <a:rPr lang="en-US" dirty="0"/>
              <a:t>Elect </a:t>
            </a:r>
            <a:r>
              <a:rPr lang="en-US" dirty="0" smtClean="0"/>
              <a:t>three </a:t>
            </a:r>
            <a:r>
              <a:rPr lang="en-US" dirty="0"/>
              <a:t>(3) Class </a:t>
            </a:r>
            <a:r>
              <a:rPr lang="en-US" dirty="0" smtClean="0"/>
              <a:t>B </a:t>
            </a:r>
            <a:r>
              <a:rPr lang="en-US" dirty="0"/>
              <a:t>directors to serve a</a:t>
            </a:r>
            <a:br>
              <a:rPr lang="en-US" dirty="0"/>
            </a:br>
            <a:r>
              <a:rPr lang="en-US" dirty="0" smtClean="0"/>
              <a:t>3-year </a:t>
            </a:r>
            <a:r>
              <a:rPr lang="en-US" dirty="0"/>
              <a:t>term</a:t>
            </a:r>
          </a:p>
          <a:p>
            <a:pPr marL="0" indent="0" eaLnBrk="1" fontAlgn="auto" hangingPunct="1">
              <a:spcAft>
                <a:spcPts val="0"/>
              </a:spcAft>
              <a:buFont typeface="Arial" pitchFamily="34" charset="0"/>
              <a:buNone/>
              <a:defRPr/>
            </a:pPr>
            <a:endParaRPr lang="en-US" dirty="0"/>
          </a:p>
        </p:txBody>
      </p:sp>
      <p:sp>
        <p:nvSpPr>
          <p:cNvPr id="23555"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solidFill>
                  <a:schemeClr val="bg1"/>
                </a:solidFill>
              </a:rPr>
              <a:t>Matters of Proxy</a:t>
            </a:r>
          </a:p>
        </p:txBody>
      </p:sp>
      <p:graphicFrame>
        <p:nvGraphicFramePr>
          <p:cNvPr id="5" name="Table 4"/>
          <p:cNvGraphicFramePr>
            <a:graphicFrameLocks noGrp="1"/>
          </p:cNvGraphicFramePr>
          <p:nvPr/>
        </p:nvGraphicFramePr>
        <p:xfrm>
          <a:off x="1143000" y="3048000"/>
          <a:ext cx="6858000" cy="1646238"/>
        </p:xfrm>
        <a:graphic>
          <a:graphicData uri="http://schemas.openxmlformats.org/drawingml/2006/table">
            <a:tbl>
              <a:tblPr firstRow="1" bandRow="1">
                <a:tableStyleId>{69012ECD-51FC-41F1-AA8D-1B2483CD663E}</a:tableStyleId>
              </a:tblPr>
              <a:tblGrid>
                <a:gridCol w="6858000">
                  <a:extLst>
                    <a:ext uri="{9D8B030D-6E8A-4147-A177-3AD203B41FA5}">
                      <a16:colId xmlns:a16="http://schemas.microsoft.com/office/drawing/2014/main" xmlns="" val="20000"/>
                    </a:ext>
                  </a:extLst>
                </a:gridCol>
              </a:tblGrid>
              <a:tr h="457288">
                <a:tc>
                  <a:txBody>
                    <a:bodyPr/>
                    <a:lstStyle/>
                    <a:p>
                      <a:pPr algn="ctr"/>
                      <a:r>
                        <a:rPr lang="en-US" sz="2400" baseline="0" dirty="0" smtClean="0">
                          <a:solidFill>
                            <a:schemeClr val="tx1"/>
                          </a:solidFill>
                        </a:rPr>
                        <a:t>Election of Directors – Class B</a:t>
                      </a:r>
                      <a:endParaRPr lang="en-US" sz="2400" dirty="0">
                        <a:solidFill>
                          <a:schemeClr val="tx1"/>
                        </a:solidFill>
                      </a:endParaRPr>
                    </a:p>
                  </a:txBody>
                  <a:tcPr marT="45729" marB="45729">
                    <a:solidFill>
                      <a:srgbClr val="A8D6E2"/>
                    </a:solidFill>
                  </a:tcPr>
                </a:tc>
                <a:extLst>
                  <a:ext uri="{0D108BD9-81ED-4DB2-BD59-A6C34878D82A}">
                    <a16:rowId xmlns:a16="http://schemas.microsoft.com/office/drawing/2014/main" xmlns="" val="10000"/>
                  </a:ext>
                </a:extLst>
              </a:tr>
              <a:tr h="118895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solidFill>
                            <a:schemeClr val="tx1"/>
                          </a:solidFill>
                        </a:rPr>
                        <a:t>Willis R.</a:t>
                      </a:r>
                      <a:r>
                        <a:rPr lang="en-US" sz="2400" baseline="0" dirty="0" smtClean="0">
                          <a:solidFill>
                            <a:schemeClr val="tx1"/>
                          </a:solidFill>
                        </a:rPr>
                        <a:t> Lefever</a:t>
                      </a:r>
                      <a:endParaRPr lang="en-US" sz="2400" dirty="0" smtClean="0">
                        <a:solidFill>
                          <a:schemeClr val="tx1"/>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solidFill>
                            <a:schemeClr val="tx1"/>
                          </a:solidFill>
                        </a:rPr>
                        <a:t>Donald Z. Musser</a:t>
                      </a:r>
                    </a:p>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solidFill>
                            <a:schemeClr val="tx1"/>
                          </a:solidFill>
                        </a:rPr>
                        <a:t>Judith A. Weaver</a:t>
                      </a:r>
                    </a:p>
                  </a:txBody>
                  <a:tcPr marT="45729" marB="45729">
                    <a:solidFill>
                      <a:schemeClr val="bg1"/>
                    </a:solidFill>
                  </a:tcPr>
                </a:tc>
                <a:extLst>
                  <a:ext uri="{0D108BD9-81ED-4DB2-BD59-A6C34878D82A}">
                    <a16:rowId xmlns:a16="http://schemas.microsoft.com/office/drawing/2014/main" xmlns="" val="10001"/>
                  </a:ext>
                </a:extLst>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8"/>
          <p:cNvSpPr>
            <a:spLocks noGrp="1"/>
          </p:cNvSpPr>
          <p:nvPr>
            <p:ph type="title"/>
          </p:nvPr>
        </p:nvSpPr>
        <p:spPr bwMode="auto">
          <a:xfrm>
            <a:off x="457200" y="45720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altLang="en-US" b="1" smtClean="0">
                <a:solidFill>
                  <a:schemeClr val="bg1"/>
                </a:solidFill>
              </a:rPr>
              <a:t>Current Directors</a:t>
            </a:r>
          </a:p>
        </p:txBody>
      </p:sp>
      <p:graphicFrame>
        <p:nvGraphicFramePr>
          <p:cNvPr id="6" name="Table 5"/>
          <p:cNvGraphicFramePr>
            <a:graphicFrameLocks noGrp="1"/>
          </p:cNvGraphicFramePr>
          <p:nvPr/>
        </p:nvGraphicFramePr>
        <p:xfrm>
          <a:off x="1143000" y="1905000"/>
          <a:ext cx="6858000" cy="1811338"/>
        </p:xfrm>
        <a:graphic>
          <a:graphicData uri="http://schemas.openxmlformats.org/drawingml/2006/table">
            <a:tbl>
              <a:tblPr firstRow="1" bandRow="1">
                <a:tableStyleId>{3B4B98B0-60AC-42C2-AFA5-B58CD77FA1E5}</a:tableStyleId>
              </a:tblPr>
              <a:tblGrid>
                <a:gridCol w="6858000">
                  <a:extLst>
                    <a:ext uri="{9D8B030D-6E8A-4147-A177-3AD203B41FA5}">
                      <a16:colId xmlns:a16="http://schemas.microsoft.com/office/drawing/2014/main" xmlns="" val="20000"/>
                    </a:ext>
                  </a:extLst>
                </a:gridCol>
              </a:tblGrid>
              <a:tr h="457190">
                <a:tc>
                  <a:txBody>
                    <a:bodyPr/>
                    <a:lstStyle/>
                    <a:p>
                      <a:pPr algn="ctr"/>
                      <a:r>
                        <a:rPr lang="en-US" sz="2400" dirty="0" smtClean="0"/>
                        <a:t>Continuing</a:t>
                      </a:r>
                      <a:r>
                        <a:rPr lang="en-US" sz="2400" baseline="0" dirty="0" smtClean="0"/>
                        <a:t> </a:t>
                      </a:r>
                      <a:r>
                        <a:rPr lang="en-US" sz="2400" dirty="0" smtClean="0"/>
                        <a:t>Directors – Class A</a:t>
                      </a:r>
                      <a:endParaRPr lang="en-US" sz="2400" dirty="0"/>
                    </a:p>
                  </a:txBody>
                  <a:tcPr marT="45715" marB="45715">
                    <a:solidFill>
                      <a:srgbClr val="A8D6E2"/>
                    </a:solidFill>
                  </a:tcPr>
                </a:tc>
                <a:extLst>
                  <a:ext uri="{0D108BD9-81ED-4DB2-BD59-A6C34878D82A}">
                    <a16:rowId xmlns:a16="http://schemas.microsoft.com/office/drawing/2014/main" xmlns="" val="10000"/>
                  </a:ext>
                </a:extLst>
              </a:tr>
              <a:tr h="135414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solidFill>
                            <a:schemeClr val="tx1"/>
                          </a:solidFill>
                        </a:rPr>
                        <a:t>Aaron L. Groff, Jr.</a:t>
                      </a:r>
                    </a:p>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solidFill>
                            <a:schemeClr val="tx1"/>
                          </a:solidFill>
                        </a:rPr>
                        <a:t>Dr. Brian K. Reed</a:t>
                      </a:r>
                    </a:p>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solidFill>
                            <a:schemeClr val="tx1"/>
                          </a:solidFill>
                        </a:rPr>
                        <a:t>Paul M. Zimmerman, Jr.</a:t>
                      </a:r>
                    </a:p>
                  </a:txBody>
                  <a:tcPr marT="45715" marB="45715">
                    <a:solidFill>
                      <a:schemeClr val="bg1"/>
                    </a:solidFill>
                  </a:tcPr>
                </a:tc>
                <a:extLst>
                  <a:ext uri="{0D108BD9-81ED-4DB2-BD59-A6C34878D82A}">
                    <a16:rowId xmlns:a16="http://schemas.microsoft.com/office/drawing/2014/main" xmlns="" val="10001"/>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984864912"/>
              </p:ext>
            </p:extLst>
          </p:nvPr>
        </p:nvGraphicFramePr>
        <p:xfrm>
          <a:off x="1143000" y="3733800"/>
          <a:ext cx="6858000" cy="2019300"/>
        </p:xfrm>
        <a:graphic>
          <a:graphicData uri="http://schemas.openxmlformats.org/drawingml/2006/table">
            <a:tbl>
              <a:tblPr firstRow="1" bandRow="1">
                <a:tableStyleId>{3B4B98B0-60AC-42C2-AFA5-B58CD77FA1E5}</a:tableStyleId>
              </a:tblPr>
              <a:tblGrid>
                <a:gridCol w="6858000">
                  <a:extLst>
                    <a:ext uri="{9D8B030D-6E8A-4147-A177-3AD203B41FA5}">
                      <a16:colId xmlns:a16="http://schemas.microsoft.com/office/drawing/2014/main" xmlns="" val="20000"/>
                    </a:ext>
                  </a:extLst>
                </a:gridCol>
              </a:tblGrid>
              <a:tr h="464296">
                <a:tc>
                  <a:txBody>
                    <a:bodyPr/>
                    <a:lstStyle/>
                    <a:p>
                      <a:pPr algn="ctr"/>
                      <a:r>
                        <a:rPr lang="en-US" sz="2400" dirty="0" smtClean="0"/>
                        <a:t>Continuing</a:t>
                      </a:r>
                      <a:r>
                        <a:rPr lang="en-US" sz="2400" baseline="0" dirty="0" smtClean="0"/>
                        <a:t> </a:t>
                      </a:r>
                      <a:r>
                        <a:rPr lang="en-US" sz="2400" dirty="0" smtClean="0"/>
                        <a:t>Directors – Class C</a:t>
                      </a:r>
                      <a:endParaRPr lang="en-US" sz="2400" dirty="0"/>
                    </a:p>
                  </a:txBody>
                  <a:tcPr marT="45715" marB="45715">
                    <a:solidFill>
                      <a:srgbClr val="A8D6E2"/>
                    </a:solidFill>
                  </a:tcPr>
                </a:tc>
                <a:extLst>
                  <a:ext uri="{0D108BD9-81ED-4DB2-BD59-A6C34878D82A}">
                    <a16:rowId xmlns:a16="http://schemas.microsoft.com/office/drawing/2014/main" xmlns="" val="10000"/>
                  </a:ext>
                </a:extLst>
              </a:tr>
              <a:tr h="155500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aseline="0" dirty="0" smtClean="0">
                          <a:solidFill>
                            <a:schemeClr val="tx1"/>
                          </a:solidFill>
                        </a:rPr>
                        <a:t>Joshua E. Hoffman</a:t>
                      </a:r>
                      <a:endParaRPr lang="en-US" sz="2400" dirty="0" smtClean="0">
                        <a:solidFill>
                          <a:schemeClr val="tx1"/>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solidFill>
                            <a:schemeClr val="tx1"/>
                          </a:solidFill>
                        </a:rPr>
                        <a:t>Susan Y. Nicholas</a:t>
                      </a:r>
                    </a:p>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solidFill>
                            <a:schemeClr val="tx1"/>
                          </a:solidFill>
                        </a:rPr>
                        <a:t>Mark</a:t>
                      </a:r>
                      <a:r>
                        <a:rPr lang="en-US" sz="2400" baseline="0" dirty="0" smtClean="0">
                          <a:solidFill>
                            <a:schemeClr val="tx1"/>
                          </a:solidFill>
                        </a:rPr>
                        <a:t> C. Wagner</a:t>
                      </a:r>
                    </a:p>
                    <a:p>
                      <a:pPr marL="0" marR="0" indent="0" algn="ctr" defTabSz="914400" rtl="0" eaLnBrk="1" fontAlgn="auto" latinLnBrk="0" hangingPunct="1">
                        <a:lnSpc>
                          <a:spcPct val="100000"/>
                        </a:lnSpc>
                        <a:spcBef>
                          <a:spcPts val="0"/>
                        </a:spcBef>
                        <a:spcAft>
                          <a:spcPts val="0"/>
                        </a:spcAft>
                        <a:buClrTx/>
                        <a:buSzTx/>
                        <a:buFontTx/>
                        <a:buNone/>
                        <a:tabLst/>
                        <a:defRPr/>
                      </a:pPr>
                      <a:r>
                        <a:rPr lang="en-US" sz="2400" baseline="0" dirty="0" smtClean="0">
                          <a:solidFill>
                            <a:schemeClr val="tx1"/>
                          </a:solidFill>
                        </a:rPr>
                        <a:t>Paul W. Wenger</a:t>
                      </a:r>
                    </a:p>
                  </a:txBody>
                  <a:tcPr marT="45715" marB="45715">
                    <a:solidFill>
                      <a:schemeClr val="bg1"/>
                    </a:solidFill>
                  </a:tcPr>
                </a:tc>
                <a:extLst>
                  <a:ext uri="{0D108BD9-81ED-4DB2-BD59-A6C34878D82A}">
                    <a16:rowId xmlns:a16="http://schemas.microsoft.com/office/drawing/2014/main" xmlns="" val="10001"/>
                  </a:ext>
                </a:extLst>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1"/>
          <p:cNvSpPr>
            <a:spLocks noGrp="1"/>
          </p:cNvSpPr>
          <p:nvPr>
            <p:ph idx="1"/>
          </p:nvPr>
        </p:nvSpPr>
        <p:spPr/>
        <p:txBody>
          <a:bodyPr/>
          <a:lstStyle/>
          <a:p>
            <a:pPr marL="0" indent="0" eaLnBrk="1" hangingPunct="1">
              <a:buFont typeface="Arial" pitchFamily="34" charset="0"/>
              <a:buNone/>
            </a:pPr>
            <a:r>
              <a:rPr lang="en-US" altLang="en-US" b="1" smtClean="0"/>
              <a:t>Presented by: </a:t>
            </a:r>
            <a:r>
              <a:rPr lang="en-US" altLang="en-US" smtClean="0"/>
              <a:t>Barry W. Harting</a:t>
            </a:r>
            <a:r>
              <a:rPr lang="en-US" altLang="en-US" i="1" smtClean="0"/>
              <a:t/>
            </a:r>
            <a:br>
              <a:rPr lang="en-US" altLang="en-US" i="1" smtClean="0"/>
            </a:br>
            <a:r>
              <a:rPr lang="en-US" altLang="en-US" i="1" smtClean="0"/>
              <a:t>                        </a:t>
            </a:r>
            <a:r>
              <a:rPr lang="en-US" altLang="en-US" sz="2400" i="1" smtClean="0"/>
              <a:t>Corporate Secretary - ENB Financial Corp</a:t>
            </a:r>
          </a:p>
          <a:p>
            <a:pPr marL="0" indent="0" eaLnBrk="1" hangingPunct="1">
              <a:buFont typeface="Arial" pitchFamily="34" charset="0"/>
              <a:buNone/>
            </a:pPr>
            <a:endParaRPr lang="en-US" altLang="en-US" smtClean="0"/>
          </a:p>
        </p:txBody>
      </p:sp>
      <p:sp>
        <p:nvSpPr>
          <p:cNvPr id="27651"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solidFill>
                  <a:schemeClr val="bg1"/>
                </a:solidFill>
              </a:rPr>
              <a:t>Voting Process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solidFill>
                  <a:schemeClr val="bg1"/>
                </a:solidFill>
              </a:rPr>
              <a:t>Voting Process</a:t>
            </a:r>
          </a:p>
        </p:txBody>
      </p:sp>
      <p:sp>
        <p:nvSpPr>
          <p:cNvPr id="29699" name="Text Placeholder 2"/>
          <p:cNvSpPr txBox="1">
            <a:spLocks/>
          </p:cNvSpPr>
          <p:nvPr/>
        </p:nvSpPr>
        <p:spPr bwMode="auto">
          <a:xfrm>
            <a:off x="381000" y="1535113"/>
            <a:ext cx="373380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bg1"/>
                </a:solidFill>
                <a:latin typeface="Times New Roman" pitchFamily="18" charset="0"/>
                <a:cs typeface="Times New Roman" pitchFamily="18" charset="0"/>
              </a:defRPr>
            </a:lvl1pPr>
            <a:lvl2pPr marL="742950" indent="-285750">
              <a:spcBef>
                <a:spcPct val="20000"/>
              </a:spcBef>
              <a:buFont typeface="Arial" pitchFamily="34" charset="0"/>
              <a:buChar char="–"/>
              <a:defRPr sz="2800">
                <a:solidFill>
                  <a:schemeClr val="bg1"/>
                </a:solidFill>
                <a:latin typeface="Times New Roman" pitchFamily="18" charset="0"/>
                <a:cs typeface="Times New Roman" pitchFamily="18" charset="0"/>
              </a:defRPr>
            </a:lvl2pPr>
            <a:lvl3pPr marL="1143000" indent="-228600">
              <a:spcBef>
                <a:spcPct val="20000"/>
              </a:spcBef>
              <a:buFont typeface="Arial" pitchFamily="34" charset="0"/>
              <a:buChar char="•"/>
              <a:defRPr sz="2400">
                <a:solidFill>
                  <a:schemeClr val="bg1"/>
                </a:solidFill>
                <a:latin typeface="Times New Roman" pitchFamily="18" charset="0"/>
                <a:cs typeface="Times New Roman" pitchFamily="18" charset="0"/>
              </a:defRPr>
            </a:lvl3pPr>
            <a:lvl4pPr marL="1600200" indent="-228600">
              <a:spcBef>
                <a:spcPct val="20000"/>
              </a:spcBef>
              <a:buFont typeface="Arial" pitchFamily="34" charset="0"/>
              <a:buChar char="–"/>
              <a:defRPr sz="2000">
                <a:solidFill>
                  <a:schemeClr val="bg1"/>
                </a:solidFill>
                <a:latin typeface="Times New Roman" pitchFamily="18" charset="0"/>
                <a:cs typeface="Times New Roman" pitchFamily="18" charset="0"/>
              </a:defRPr>
            </a:lvl4pPr>
            <a:lvl5pPr marL="2057400" indent="-228600">
              <a:spcBef>
                <a:spcPct val="20000"/>
              </a:spcBef>
              <a:buFont typeface="Arial" pitchFamily="34" charset="0"/>
              <a:buChar char="»"/>
              <a:defRPr sz="2000">
                <a:solidFill>
                  <a:schemeClr val="bg1"/>
                </a:solidFill>
                <a:latin typeface="Times New Roman" pitchFamily="18" charset="0"/>
                <a:cs typeface="Times New Roman" pitchFamily="18" charset="0"/>
              </a:defRPr>
            </a:lvl5pPr>
            <a:lvl6pPr marL="25146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6pPr>
            <a:lvl7pPr marL="29718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7pPr>
            <a:lvl8pPr marL="34290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8pPr>
            <a:lvl9pPr marL="38862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9pPr>
          </a:lstStyle>
          <a:p>
            <a:pPr eaLnBrk="1" hangingPunct="1">
              <a:buFont typeface="Arial" pitchFamily="34" charset="0"/>
              <a:buNone/>
            </a:pPr>
            <a:r>
              <a:rPr lang="en-US" altLang="en-US" b="1">
                <a:latin typeface="Trajan Pro" pitchFamily="18" charset="0"/>
              </a:rPr>
              <a:t>Proxy Holders</a:t>
            </a:r>
          </a:p>
        </p:txBody>
      </p:sp>
      <p:sp>
        <p:nvSpPr>
          <p:cNvPr id="29700" name="Content Placeholder 3"/>
          <p:cNvSpPr txBox="1">
            <a:spLocks/>
          </p:cNvSpPr>
          <p:nvPr/>
        </p:nvSpPr>
        <p:spPr bwMode="auto">
          <a:xfrm>
            <a:off x="457200" y="2174875"/>
            <a:ext cx="3657600" cy="395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itchFamily="34" charset="0"/>
              <a:buChar char="•"/>
              <a:defRPr sz="3200">
                <a:solidFill>
                  <a:schemeClr val="bg1"/>
                </a:solidFill>
                <a:latin typeface="Times New Roman" pitchFamily="18" charset="0"/>
                <a:cs typeface="Times New Roman" pitchFamily="18" charset="0"/>
              </a:defRPr>
            </a:lvl1pPr>
            <a:lvl2pPr marL="742950" indent="-285750">
              <a:spcBef>
                <a:spcPct val="20000"/>
              </a:spcBef>
              <a:buFont typeface="Arial" pitchFamily="34" charset="0"/>
              <a:buChar char="–"/>
              <a:defRPr sz="2800">
                <a:solidFill>
                  <a:schemeClr val="bg1"/>
                </a:solidFill>
                <a:latin typeface="Times New Roman" pitchFamily="18" charset="0"/>
                <a:cs typeface="Times New Roman" pitchFamily="18" charset="0"/>
              </a:defRPr>
            </a:lvl2pPr>
            <a:lvl3pPr marL="1143000" indent="-228600">
              <a:spcBef>
                <a:spcPct val="20000"/>
              </a:spcBef>
              <a:buFont typeface="Arial" pitchFamily="34" charset="0"/>
              <a:buChar char="•"/>
              <a:defRPr sz="2400">
                <a:solidFill>
                  <a:schemeClr val="bg1"/>
                </a:solidFill>
                <a:latin typeface="Times New Roman" pitchFamily="18" charset="0"/>
                <a:cs typeface="Times New Roman" pitchFamily="18" charset="0"/>
              </a:defRPr>
            </a:lvl3pPr>
            <a:lvl4pPr marL="1600200" indent="-228600">
              <a:spcBef>
                <a:spcPct val="20000"/>
              </a:spcBef>
              <a:buFont typeface="Arial" pitchFamily="34" charset="0"/>
              <a:buChar char="–"/>
              <a:defRPr sz="2000">
                <a:solidFill>
                  <a:schemeClr val="bg1"/>
                </a:solidFill>
                <a:latin typeface="Times New Roman" pitchFamily="18" charset="0"/>
                <a:cs typeface="Times New Roman" pitchFamily="18" charset="0"/>
              </a:defRPr>
            </a:lvl4pPr>
            <a:lvl5pPr marL="2057400" indent="-228600">
              <a:spcBef>
                <a:spcPct val="20000"/>
              </a:spcBef>
              <a:buFont typeface="Arial" pitchFamily="34" charset="0"/>
              <a:buChar char="»"/>
              <a:defRPr sz="2000">
                <a:solidFill>
                  <a:schemeClr val="bg1"/>
                </a:solidFill>
                <a:latin typeface="Times New Roman" pitchFamily="18" charset="0"/>
                <a:cs typeface="Times New Roman" pitchFamily="18" charset="0"/>
              </a:defRPr>
            </a:lvl5pPr>
            <a:lvl6pPr marL="25146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6pPr>
            <a:lvl7pPr marL="29718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7pPr>
            <a:lvl8pPr marL="34290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8pPr>
            <a:lvl9pPr marL="38862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9pPr>
          </a:lstStyle>
          <a:p>
            <a:pPr eaLnBrk="1" hangingPunct="1">
              <a:buFont typeface="Wingdings" pitchFamily="2" charset="2"/>
              <a:buChar char="Ø"/>
            </a:pPr>
            <a:r>
              <a:rPr lang="en-US" altLang="en-US" sz="2800"/>
              <a:t>Janice S. Eaby</a:t>
            </a:r>
          </a:p>
          <a:p>
            <a:pPr eaLnBrk="1" hangingPunct="1">
              <a:buFont typeface="Wingdings" pitchFamily="2" charset="2"/>
              <a:buChar char="Ø"/>
            </a:pPr>
            <a:r>
              <a:rPr lang="en-US" altLang="en-US" sz="2800"/>
              <a:t>John H. Shuey</a:t>
            </a:r>
          </a:p>
        </p:txBody>
      </p:sp>
      <p:sp>
        <p:nvSpPr>
          <p:cNvPr id="29701" name="Text Placeholder 4"/>
          <p:cNvSpPr txBox="1">
            <a:spLocks/>
          </p:cNvSpPr>
          <p:nvPr/>
        </p:nvSpPr>
        <p:spPr bwMode="auto">
          <a:xfrm>
            <a:off x="4191000" y="1535113"/>
            <a:ext cx="526097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bg1"/>
                </a:solidFill>
                <a:latin typeface="Times New Roman" pitchFamily="18" charset="0"/>
                <a:cs typeface="Times New Roman" pitchFamily="18" charset="0"/>
              </a:defRPr>
            </a:lvl1pPr>
            <a:lvl2pPr marL="742950" indent="-285750">
              <a:spcBef>
                <a:spcPct val="20000"/>
              </a:spcBef>
              <a:buFont typeface="Arial" pitchFamily="34" charset="0"/>
              <a:buChar char="–"/>
              <a:defRPr sz="2800">
                <a:solidFill>
                  <a:schemeClr val="bg1"/>
                </a:solidFill>
                <a:latin typeface="Times New Roman" pitchFamily="18" charset="0"/>
                <a:cs typeface="Times New Roman" pitchFamily="18" charset="0"/>
              </a:defRPr>
            </a:lvl2pPr>
            <a:lvl3pPr marL="1143000" indent="-228600">
              <a:spcBef>
                <a:spcPct val="20000"/>
              </a:spcBef>
              <a:buFont typeface="Arial" pitchFamily="34" charset="0"/>
              <a:buChar char="•"/>
              <a:defRPr sz="2400">
                <a:solidFill>
                  <a:schemeClr val="bg1"/>
                </a:solidFill>
                <a:latin typeface="Times New Roman" pitchFamily="18" charset="0"/>
                <a:cs typeface="Times New Roman" pitchFamily="18" charset="0"/>
              </a:defRPr>
            </a:lvl3pPr>
            <a:lvl4pPr marL="1600200" indent="-228600">
              <a:spcBef>
                <a:spcPct val="20000"/>
              </a:spcBef>
              <a:buFont typeface="Arial" pitchFamily="34" charset="0"/>
              <a:buChar char="–"/>
              <a:defRPr sz="2000">
                <a:solidFill>
                  <a:schemeClr val="bg1"/>
                </a:solidFill>
                <a:latin typeface="Times New Roman" pitchFamily="18" charset="0"/>
                <a:cs typeface="Times New Roman" pitchFamily="18" charset="0"/>
              </a:defRPr>
            </a:lvl4pPr>
            <a:lvl5pPr marL="2057400" indent="-228600">
              <a:spcBef>
                <a:spcPct val="20000"/>
              </a:spcBef>
              <a:buFont typeface="Arial" pitchFamily="34" charset="0"/>
              <a:buChar char="»"/>
              <a:defRPr sz="2000">
                <a:solidFill>
                  <a:schemeClr val="bg1"/>
                </a:solidFill>
                <a:latin typeface="Times New Roman" pitchFamily="18" charset="0"/>
                <a:cs typeface="Times New Roman" pitchFamily="18" charset="0"/>
              </a:defRPr>
            </a:lvl5pPr>
            <a:lvl6pPr marL="25146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6pPr>
            <a:lvl7pPr marL="29718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7pPr>
            <a:lvl8pPr marL="34290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8pPr>
            <a:lvl9pPr marL="38862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9pPr>
          </a:lstStyle>
          <a:p>
            <a:pPr eaLnBrk="1" hangingPunct="1">
              <a:buFont typeface="Arial" pitchFamily="34" charset="0"/>
              <a:buNone/>
            </a:pPr>
            <a:r>
              <a:rPr lang="en-US" altLang="en-US" b="1">
                <a:latin typeface="Trajan Pro" pitchFamily="18" charset="0"/>
              </a:rPr>
              <a:t>Judges of Election</a:t>
            </a:r>
          </a:p>
        </p:txBody>
      </p:sp>
      <p:sp>
        <p:nvSpPr>
          <p:cNvPr id="29702" name="Content Placeholder 5"/>
          <p:cNvSpPr txBox="1">
            <a:spLocks/>
          </p:cNvSpPr>
          <p:nvPr/>
        </p:nvSpPr>
        <p:spPr bwMode="auto">
          <a:xfrm>
            <a:off x="4191000" y="2174875"/>
            <a:ext cx="4495800" cy="395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itchFamily="34" charset="0"/>
              <a:buChar char="•"/>
              <a:defRPr sz="3200">
                <a:solidFill>
                  <a:schemeClr val="bg1"/>
                </a:solidFill>
                <a:latin typeface="Times New Roman" pitchFamily="18" charset="0"/>
                <a:cs typeface="Times New Roman" pitchFamily="18" charset="0"/>
              </a:defRPr>
            </a:lvl1pPr>
            <a:lvl2pPr marL="742950" indent="-285750">
              <a:spcBef>
                <a:spcPct val="20000"/>
              </a:spcBef>
              <a:buFont typeface="Arial" pitchFamily="34" charset="0"/>
              <a:buChar char="–"/>
              <a:defRPr sz="2800">
                <a:solidFill>
                  <a:schemeClr val="bg1"/>
                </a:solidFill>
                <a:latin typeface="Times New Roman" pitchFamily="18" charset="0"/>
                <a:cs typeface="Times New Roman" pitchFamily="18" charset="0"/>
              </a:defRPr>
            </a:lvl2pPr>
            <a:lvl3pPr marL="1143000" indent="-228600">
              <a:spcBef>
                <a:spcPct val="20000"/>
              </a:spcBef>
              <a:buFont typeface="Arial" pitchFamily="34" charset="0"/>
              <a:buChar char="•"/>
              <a:defRPr sz="2400">
                <a:solidFill>
                  <a:schemeClr val="bg1"/>
                </a:solidFill>
                <a:latin typeface="Times New Roman" pitchFamily="18" charset="0"/>
                <a:cs typeface="Times New Roman" pitchFamily="18" charset="0"/>
              </a:defRPr>
            </a:lvl3pPr>
            <a:lvl4pPr marL="1600200" indent="-228600">
              <a:spcBef>
                <a:spcPct val="20000"/>
              </a:spcBef>
              <a:buFont typeface="Arial" pitchFamily="34" charset="0"/>
              <a:buChar char="–"/>
              <a:defRPr sz="2000">
                <a:solidFill>
                  <a:schemeClr val="bg1"/>
                </a:solidFill>
                <a:latin typeface="Times New Roman" pitchFamily="18" charset="0"/>
                <a:cs typeface="Times New Roman" pitchFamily="18" charset="0"/>
              </a:defRPr>
            </a:lvl4pPr>
            <a:lvl5pPr marL="2057400" indent="-228600">
              <a:spcBef>
                <a:spcPct val="20000"/>
              </a:spcBef>
              <a:buFont typeface="Arial" pitchFamily="34" charset="0"/>
              <a:buChar char="»"/>
              <a:defRPr sz="2000">
                <a:solidFill>
                  <a:schemeClr val="bg1"/>
                </a:solidFill>
                <a:latin typeface="Times New Roman" pitchFamily="18" charset="0"/>
                <a:cs typeface="Times New Roman" pitchFamily="18" charset="0"/>
              </a:defRPr>
            </a:lvl5pPr>
            <a:lvl6pPr marL="25146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6pPr>
            <a:lvl7pPr marL="29718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7pPr>
            <a:lvl8pPr marL="34290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8pPr>
            <a:lvl9pPr marL="38862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9pPr>
          </a:lstStyle>
          <a:p>
            <a:pPr eaLnBrk="1" hangingPunct="1">
              <a:buFont typeface="Wingdings" pitchFamily="2" charset="2"/>
              <a:buChar char="Ø"/>
            </a:pPr>
            <a:r>
              <a:rPr lang="en-US" altLang="en-US" sz="2800"/>
              <a:t>Paul W. Wenger</a:t>
            </a:r>
          </a:p>
          <a:p>
            <a:pPr eaLnBrk="1" hangingPunct="1">
              <a:buFont typeface="Wingdings" pitchFamily="2" charset="2"/>
              <a:buChar char="Ø"/>
            </a:pPr>
            <a:r>
              <a:rPr lang="en-US" altLang="en-US" sz="2800"/>
              <a:t>Roger S. Kline</a:t>
            </a:r>
          </a:p>
          <a:p>
            <a:pPr eaLnBrk="1" hangingPunct="1">
              <a:buFont typeface="Wingdings" pitchFamily="2" charset="2"/>
              <a:buChar char="Ø"/>
            </a:pPr>
            <a:r>
              <a:rPr lang="en-US" altLang="en-US" sz="2800"/>
              <a:t>John L. Weber</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Content Placeholder 1"/>
          <p:cNvSpPr>
            <a:spLocks noGrp="1"/>
          </p:cNvSpPr>
          <p:nvPr>
            <p:ph idx="1"/>
          </p:nvPr>
        </p:nvSpPr>
        <p:spPr/>
        <p:txBody>
          <a:bodyPr/>
          <a:lstStyle/>
          <a:p>
            <a:pPr marL="0" indent="0" eaLnBrk="1" hangingPunct="1">
              <a:buFont typeface="Arial" pitchFamily="34" charset="0"/>
              <a:buNone/>
            </a:pPr>
            <a:r>
              <a:rPr lang="en-US" altLang="en-US" b="1" smtClean="0"/>
              <a:t>Presented by: </a:t>
            </a:r>
            <a:r>
              <a:rPr lang="en-US" altLang="en-US" smtClean="0"/>
              <a:t>Aaron L. Groff, Jr.</a:t>
            </a:r>
            <a:r>
              <a:rPr lang="en-US" altLang="en-US" i="1" smtClean="0"/>
              <a:t/>
            </a:r>
            <a:br>
              <a:rPr lang="en-US" altLang="en-US" i="1" smtClean="0"/>
            </a:br>
            <a:r>
              <a:rPr lang="en-US" altLang="en-US" i="1" smtClean="0"/>
              <a:t>                        </a:t>
            </a:r>
            <a:r>
              <a:rPr lang="en-US" altLang="en-US" sz="2400" i="1" smtClean="0"/>
              <a:t>President &amp; CEO - ENB Financial Corp</a:t>
            </a:r>
          </a:p>
          <a:p>
            <a:pPr marL="0" indent="0" eaLnBrk="1" hangingPunct="1">
              <a:buFont typeface="Arial" pitchFamily="34" charset="0"/>
              <a:buNone/>
            </a:pPr>
            <a:endParaRPr lang="en-US" altLang="en-US" smtClean="0"/>
          </a:p>
        </p:txBody>
      </p:sp>
      <p:sp>
        <p:nvSpPr>
          <p:cNvPr id="31747"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solidFill>
                  <a:schemeClr val="bg1"/>
                </a:solidFill>
              </a:rPr>
              <a:t>President’s Remarks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ontent Placeholder 1"/>
          <p:cNvSpPr>
            <a:spLocks noGrp="1"/>
          </p:cNvSpPr>
          <p:nvPr>
            <p:ph idx="1"/>
          </p:nvPr>
        </p:nvSpPr>
        <p:spPr>
          <a:xfrm>
            <a:off x="0" y="1600200"/>
            <a:ext cx="8839200" cy="4525963"/>
          </a:xfrm>
        </p:spPr>
        <p:txBody>
          <a:bodyPr/>
          <a:lstStyle/>
          <a:p>
            <a:pPr marL="457200" lvl="1" indent="0" algn="ctr" eaLnBrk="1" hangingPunct="1">
              <a:buSzPct val="90000"/>
              <a:buFont typeface="Arial" pitchFamily="34" charset="0"/>
              <a:buNone/>
            </a:pPr>
            <a:r>
              <a:rPr lang="en-US" altLang="en-US" sz="3200" smtClean="0">
                <a:solidFill>
                  <a:srgbClr val="FFFFFF"/>
                </a:solidFill>
              </a:rPr>
              <a:t>To remain an independent community bank of undisputed integrity, serving the communities of Lancaster County and beyond. </a:t>
            </a:r>
          </a:p>
          <a:p>
            <a:pPr marL="457200" lvl="1" indent="0" algn="ctr" eaLnBrk="1" hangingPunct="1">
              <a:buSzPct val="90000"/>
              <a:buFont typeface="Arial" pitchFamily="34" charset="0"/>
              <a:buNone/>
            </a:pPr>
            <a:r>
              <a:rPr lang="en-US" altLang="en-US" sz="3200" smtClean="0">
                <a:solidFill>
                  <a:srgbClr val="FFFFFF"/>
                </a:solidFill>
              </a:rPr>
              <a:t>To offer state-of-the-art financial products and services of high quality and value at an affordable price.</a:t>
            </a:r>
          </a:p>
          <a:p>
            <a:pPr marL="457200" lvl="1" indent="0" algn="ctr" eaLnBrk="1" hangingPunct="1">
              <a:buSzPct val="90000"/>
              <a:buFont typeface="Arial" pitchFamily="34" charset="0"/>
              <a:buNone/>
            </a:pPr>
            <a:r>
              <a:rPr lang="en-US" altLang="en-US" sz="3200" smtClean="0">
                <a:solidFill>
                  <a:srgbClr val="FFFFFF"/>
                </a:solidFill>
              </a:rPr>
              <a:t>To provide unsurpassed personal service, delivered by a highly dedicated professional team. </a:t>
            </a:r>
          </a:p>
          <a:p>
            <a:pPr marL="0" indent="0" eaLnBrk="1" hangingPunct="1">
              <a:buFont typeface="Arial" pitchFamily="34" charset="0"/>
              <a:buNone/>
            </a:pPr>
            <a:endParaRPr lang="en-US" altLang="en-US" smtClean="0"/>
          </a:p>
        </p:txBody>
      </p:sp>
      <p:sp>
        <p:nvSpPr>
          <p:cNvPr id="33795"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solidFill>
                  <a:schemeClr val="bg1"/>
                </a:solidFill>
              </a:rPr>
              <a:t>Mission Statement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ontent Placeholder 1"/>
          <p:cNvSpPr>
            <a:spLocks noGrp="1"/>
          </p:cNvSpPr>
          <p:nvPr>
            <p:ph idx="1"/>
          </p:nvPr>
        </p:nvSpPr>
        <p:spPr>
          <a:xfrm>
            <a:off x="-76200" y="1600200"/>
            <a:ext cx="9067800" cy="4525963"/>
          </a:xfrm>
        </p:spPr>
        <p:txBody>
          <a:bodyPr/>
          <a:lstStyle/>
          <a:p>
            <a:pPr marL="457200" lvl="1" indent="0" algn="ctr" eaLnBrk="1" hangingPunct="1">
              <a:buSzPct val="90000"/>
              <a:buFont typeface="Arial" pitchFamily="34" charset="0"/>
              <a:buNone/>
            </a:pPr>
            <a:endParaRPr lang="en-US" altLang="en-US" sz="3200" smtClean="0">
              <a:solidFill>
                <a:srgbClr val="FFFFFF"/>
              </a:solidFill>
            </a:endParaRPr>
          </a:p>
          <a:p>
            <a:pPr marL="457200" lvl="1" indent="0" algn="ctr" eaLnBrk="1" hangingPunct="1">
              <a:buSzPct val="90000"/>
              <a:buFont typeface="Arial" pitchFamily="34" charset="0"/>
              <a:buNone/>
            </a:pPr>
            <a:r>
              <a:rPr lang="en-US" altLang="en-US" sz="3200" smtClean="0">
                <a:solidFill>
                  <a:srgbClr val="FFFFFF"/>
                </a:solidFill>
              </a:rPr>
              <a:t>To help clients achieve financial success</a:t>
            </a:r>
          </a:p>
          <a:p>
            <a:pPr marL="457200" lvl="1" indent="0" algn="ctr" eaLnBrk="1" hangingPunct="1">
              <a:buSzPct val="90000"/>
              <a:buFont typeface="Arial" pitchFamily="34" charset="0"/>
              <a:buNone/>
            </a:pPr>
            <a:r>
              <a:rPr lang="en-US" altLang="en-US" sz="3200" b="1" i="1" smtClean="0">
                <a:solidFill>
                  <a:srgbClr val="FFFFFF"/>
                </a:solidFill>
              </a:rPr>
              <a:t>as defined by them </a:t>
            </a:r>
          </a:p>
          <a:p>
            <a:pPr marL="457200" lvl="1" indent="0" algn="ctr" eaLnBrk="1" hangingPunct="1">
              <a:buSzPct val="90000"/>
              <a:buFont typeface="Arial" pitchFamily="34" charset="0"/>
              <a:buNone/>
            </a:pPr>
            <a:r>
              <a:rPr lang="en-US" altLang="en-US" sz="3200" smtClean="0">
                <a:solidFill>
                  <a:srgbClr val="FFFFFF"/>
                </a:solidFill>
              </a:rPr>
              <a:t>by discovering their goals and dreams</a:t>
            </a:r>
          </a:p>
          <a:p>
            <a:pPr marL="457200" lvl="1" indent="0" algn="ctr" eaLnBrk="1" hangingPunct="1">
              <a:buSzPct val="90000"/>
              <a:buFont typeface="Arial" pitchFamily="34" charset="0"/>
              <a:buNone/>
            </a:pPr>
            <a:r>
              <a:rPr lang="en-US" altLang="en-US" sz="3200" smtClean="0">
                <a:solidFill>
                  <a:srgbClr val="FFFFFF"/>
                </a:solidFill>
              </a:rPr>
              <a:t>in order to provide helpful advice. </a:t>
            </a:r>
            <a:endParaRPr lang="en-US" altLang="en-US" sz="3200" smtClean="0"/>
          </a:p>
        </p:txBody>
      </p:sp>
      <p:sp>
        <p:nvSpPr>
          <p:cNvPr id="35843"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solidFill>
                  <a:schemeClr val="bg1"/>
                </a:solidFill>
              </a:rPr>
              <a:t>Vision Statement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smtClean="0">
                <a:solidFill>
                  <a:schemeClr val="bg1"/>
                </a:solidFill>
              </a:rPr>
              <a:t>Growth</a:t>
            </a:r>
          </a:p>
        </p:txBody>
      </p:sp>
      <p:pic>
        <p:nvPicPr>
          <p:cNvPr id="107522"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0783" y="2590800"/>
            <a:ext cx="9067800" cy="25400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60810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2"/>
          <p:cNvSpPr>
            <a:spLocks noGrp="1"/>
          </p:cNvSpPr>
          <p:nvPr>
            <p:ph type="title" idx="4294967295"/>
          </p:nvPr>
        </p:nvSpPr>
        <p:spPr bwMode="auto">
          <a:xfrm>
            <a:off x="457200" y="533400"/>
            <a:ext cx="8229600" cy="1066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3600" b="1" dirty="0" smtClean="0">
                <a:solidFill>
                  <a:schemeClr val="bg1"/>
                </a:solidFill>
              </a:rPr>
              <a:t>Market Expansion - Branches</a:t>
            </a:r>
          </a:p>
        </p:txBody>
      </p:sp>
      <p:pic>
        <p:nvPicPr>
          <p:cNvPr id="2458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3400" y="1676400"/>
            <a:ext cx="5537200" cy="4152900"/>
          </a:xfrm>
          <a:prstGeom prst="rect">
            <a:avLst/>
          </a:prstGeom>
          <a:ln w="88900" cap="sq" cmpd="thickThin">
            <a:solidFill>
              <a:schemeClr val="bg1"/>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2"/>
          <p:cNvSpPr>
            <a:spLocks noGrp="1"/>
          </p:cNvSpPr>
          <p:nvPr>
            <p:ph type="title" idx="4294967295"/>
          </p:nvPr>
        </p:nvSpPr>
        <p:spPr bwMode="auto">
          <a:xfrm>
            <a:off x="457200" y="533400"/>
            <a:ext cx="8229600" cy="1066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3600" b="1" dirty="0" smtClean="0">
                <a:solidFill>
                  <a:schemeClr val="bg1"/>
                </a:solidFill>
              </a:rPr>
              <a:t>Market Expansion - Mortgage</a:t>
            </a:r>
          </a:p>
        </p:txBody>
      </p:sp>
      <p:pic>
        <p:nvPicPr>
          <p:cNvPr id="4198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613" y="1624013"/>
            <a:ext cx="7724775" cy="42433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smtClean="0">
                <a:solidFill>
                  <a:schemeClr val="bg1"/>
                </a:solidFill>
              </a:rPr>
              <a:t>Market Expansion - CRE</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26080" y="1676400"/>
            <a:ext cx="3291840" cy="4114800"/>
          </a:xfrm>
          <a:prstGeom prst="rect">
            <a:avLst/>
          </a:prstGeom>
          <a:ln w="88900" cap="sq" cmpd="thickThin">
            <a:solidFill>
              <a:schemeClr val="bg1"/>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2"/>
          <p:cNvSpPr>
            <a:spLocks noGrp="1"/>
          </p:cNvSpPr>
          <p:nvPr>
            <p:ph type="title" idx="4294967295"/>
          </p:nvPr>
        </p:nvSpPr>
        <p:spPr bwMode="auto">
          <a:xfrm>
            <a:off x="457200" y="533400"/>
            <a:ext cx="8229600" cy="1066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3200" b="1" dirty="0" smtClean="0">
                <a:solidFill>
                  <a:schemeClr val="bg1"/>
                </a:solidFill>
              </a:rPr>
              <a:t>Market Expansion – Ag Banking</a:t>
            </a:r>
          </a:p>
        </p:txBody>
      </p:sp>
      <p:pic>
        <p:nvPicPr>
          <p:cNvPr id="27652"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73367" y="1676400"/>
            <a:ext cx="6397267" cy="4267200"/>
          </a:xfrm>
          <a:prstGeom prst="rect">
            <a:avLst/>
          </a:prstGeom>
          <a:ln w="88900" cap="sq" cmpd="thickThin">
            <a:solidFill>
              <a:schemeClr val="bg1"/>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solidFill>
                  <a:schemeClr val="bg1"/>
                </a:solidFill>
              </a:rPr>
              <a:t>Community Support</a:t>
            </a:r>
          </a:p>
        </p:txBody>
      </p:sp>
      <p:pic>
        <p:nvPicPr>
          <p:cNvPr id="4403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913" y="2133600"/>
            <a:ext cx="8258175" cy="3276600"/>
          </a:xfrm>
          <a:prstGeom prst="rect">
            <a:avLst/>
          </a:prstGeom>
          <a:ln w="88900" cap="sq" cmpd="thickThin">
            <a:solidFill>
              <a:schemeClr val="bg1"/>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solidFill>
                  <a:schemeClr val="bg1"/>
                </a:solidFill>
              </a:rPr>
              <a:t>Easier Access</a:t>
            </a:r>
          </a:p>
        </p:txBody>
      </p:sp>
      <p:pic>
        <p:nvPicPr>
          <p:cNvPr id="4608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041" y="2022163"/>
            <a:ext cx="8099918" cy="3769037"/>
          </a:xfrm>
          <a:prstGeom prst="rect">
            <a:avLst/>
          </a:prstGeom>
          <a:ln w="88900" cap="sq" cmpd="thickThin">
            <a:solidFill>
              <a:schemeClr val="bg1"/>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solidFill>
                  <a:schemeClr val="bg1"/>
                </a:solidFill>
              </a:rPr>
              <a:t>Easier Access</a:t>
            </a:r>
          </a:p>
        </p:txBody>
      </p:sp>
      <p:pic>
        <p:nvPicPr>
          <p:cNvPr id="942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2913" y="1676399"/>
            <a:ext cx="6538174" cy="4253459"/>
          </a:xfrm>
          <a:prstGeom prst="rect">
            <a:avLst/>
          </a:prstGeom>
          <a:ln w="88900" cap="sq" cmpd="thickThin">
            <a:solidFill>
              <a:schemeClr val="bg1"/>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solidFill>
                  <a:schemeClr val="bg1"/>
                </a:solidFill>
              </a:rPr>
              <a:t>Easier Access</a:t>
            </a:r>
          </a:p>
        </p:txBody>
      </p:sp>
      <p:sp>
        <p:nvSpPr>
          <p:cNvPr id="54275" name="Content Placeholder 1"/>
          <p:cNvSpPr>
            <a:spLocks noGrp="1"/>
          </p:cNvSpPr>
          <p:nvPr>
            <p:ph idx="1"/>
          </p:nvPr>
        </p:nvSpPr>
        <p:spPr/>
        <p:txBody>
          <a:bodyPr/>
          <a:lstStyle/>
          <a:p>
            <a:pPr marL="0" indent="0" eaLnBrk="1" hangingPunct="1">
              <a:lnSpc>
                <a:spcPct val="90000"/>
              </a:lnSpc>
              <a:buFont typeface="Arial" pitchFamily="34" charset="0"/>
              <a:buNone/>
            </a:pPr>
            <a:endParaRPr lang="en-US" altLang="en-US" smtClean="0"/>
          </a:p>
          <a:p>
            <a:pPr marL="0" indent="0" eaLnBrk="1" hangingPunct="1">
              <a:lnSpc>
                <a:spcPct val="90000"/>
              </a:lnSpc>
              <a:buFont typeface="Arial" pitchFamily="34" charset="0"/>
              <a:buNone/>
            </a:pPr>
            <a:endParaRPr lang="en-US" altLang="en-US" smtClean="0"/>
          </a:p>
        </p:txBody>
      </p:sp>
      <p:pic>
        <p:nvPicPr>
          <p:cNvPr id="931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6969" y="1798034"/>
            <a:ext cx="7630062" cy="4069366"/>
          </a:xfrm>
          <a:prstGeom prst="rect">
            <a:avLst/>
          </a:prstGeom>
          <a:ln w="88900" cap="sq" cmpd="thickThin">
            <a:solidFill>
              <a:schemeClr val="bg1"/>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solidFill>
                  <a:schemeClr val="bg1"/>
                </a:solidFill>
              </a:rPr>
              <a:t>Easier Access</a:t>
            </a:r>
          </a:p>
        </p:txBody>
      </p:sp>
      <p:pic>
        <p:nvPicPr>
          <p:cNvPr id="32772"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30532" y="1676400"/>
            <a:ext cx="6282936" cy="4191000"/>
          </a:xfrm>
          <a:prstGeom prst="rect">
            <a:avLst/>
          </a:prstGeom>
          <a:ln w="88900" cap="sq" cmpd="thickThin">
            <a:solidFill>
              <a:schemeClr val="bg1"/>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4000" b="1" smtClean="0">
                <a:solidFill>
                  <a:schemeClr val="bg1"/>
                </a:solidFill>
              </a:rPr>
              <a:t>Focus on our Future</a:t>
            </a:r>
          </a:p>
        </p:txBody>
      </p:sp>
      <p:pic>
        <p:nvPicPr>
          <p:cNvPr id="1054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1910" y="1676400"/>
            <a:ext cx="5320181" cy="4191000"/>
          </a:xfrm>
          <a:prstGeom prst="rect">
            <a:avLst/>
          </a:prstGeom>
          <a:ln w="88900" cap="sq" cmpd="thickThin">
            <a:solidFill>
              <a:schemeClr val="bg1"/>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Content Placeholder 1"/>
          <p:cNvSpPr>
            <a:spLocks noGrp="1"/>
          </p:cNvSpPr>
          <p:nvPr>
            <p:ph idx="1"/>
          </p:nvPr>
        </p:nvSpPr>
        <p:spPr/>
        <p:txBody>
          <a:bodyPr/>
          <a:lstStyle/>
          <a:p>
            <a:pPr marL="0" indent="0" eaLnBrk="1" hangingPunct="1">
              <a:buFont typeface="Arial" pitchFamily="34" charset="0"/>
              <a:buNone/>
            </a:pPr>
            <a:r>
              <a:rPr lang="en-US" altLang="en-US" b="1" smtClean="0"/>
              <a:t>Presented by: </a:t>
            </a:r>
            <a:r>
              <a:rPr lang="en-US" altLang="en-US" smtClean="0"/>
              <a:t>Scott E. Lied</a:t>
            </a:r>
            <a:r>
              <a:rPr lang="en-US" altLang="en-US" i="1" smtClean="0"/>
              <a:t>                           </a:t>
            </a:r>
          </a:p>
          <a:p>
            <a:pPr marL="0" indent="0" eaLnBrk="1" hangingPunct="1">
              <a:buFont typeface="Arial" pitchFamily="34" charset="0"/>
              <a:buNone/>
            </a:pPr>
            <a:r>
              <a:rPr lang="en-US" altLang="en-US" sz="2400" i="1" smtClean="0"/>
              <a:t>                                Treasurer - ENB Financial Corp</a:t>
            </a:r>
          </a:p>
          <a:p>
            <a:pPr marL="0" indent="0" eaLnBrk="1" hangingPunct="1">
              <a:buFont typeface="Arial" pitchFamily="34" charset="0"/>
              <a:buNone/>
            </a:pPr>
            <a:endParaRPr lang="en-US" altLang="en-US" smtClean="0"/>
          </a:p>
        </p:txBody>
      </p:sp>
      <p:sp>
        <p:nvSpPr>
          <p:cNvPr id="63491"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solidFill>
                  <a:schemeClr val="bg1"/>
                </a:solidFill>
              </a:rPr>
              <a:t>Financial Condition</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Content Placeholder 1"/>
          <p:cNvSpPr>
            <a:spLocks noGrp="1"/>
          </p:cNvSpPr>
          <p:nvPr>
            <p:ph idx="1"/>
          </p:nvPr>
        </p:nvSpPr>
        <p:spPr/>
        <p:txBody>
          <a:bodyPr/>
          <a:lstStyle/>
          <a:p>
            <a:pPr marL="0" indent="0" eaLnBrk="1" hangingPunct="1">
              <a:lnSpc>
                <a:spcPct val="90000"/>
              </a:lnSpc>
              <a:buFont typeface="Arial" pitchFamily="34" charset="0"/>
              <a:buNone/>
            </a:pPr>
            <a:r>
              <a:rPr lang="en-US" altLang="en-US" smtClean="0"/>
              <a:t>Unaudited Financial Information</a:t>
            </a:r>
          </a:p>
          <a:p>
            <a:pPr lvl="1" eaLnBrk="1" hangingPunct="1">
              <a:lnSpc>
                <a:spcPct val="90000"/>
              </a:lnSpc>
              <a:buFont typeface="Wingdings" pitchFamily="2" charset="2"/>
              <a:buChar char="Ø"/>
            </a:pPr>
            <a:r>
              <a:rPr lang="en-US" altLang="en-US" sz="2400" smtClean="0"/>
              <a:t>Some of the following slides do present financial information that is unaudited. Therefore, this information is subject to adjustments that could be necessary upon completion of the annual audit.</a:t>
            </a:r>
          </a:p>
          <a:p>
            <a:pPr marL="0" indent="0" eaLnBrk="1" hangingPunct="1">
              <a:lnSpc>
                <a:spcPct val="90000"/>
              </a:lnSpc>
              <a:buFont typeface="Arial" pitchFamily="34" charset="0"/>
              <a:buNone/>
            </a:pPr>
            <a:r>
              <a:rPr lang="en-US" altLang="en-US" smtClean="0"/>
              <a:t>Forward Looking Statements</a:t>
            </a:r>
            <a:r>
              <a:rPr lang="en-US" altLang="en-US" sz="2800" u="sng" smtClean="0"/>
              <a:t> </a:t>
            </a:r>
          </a:p>
          <a:p>
            <a:pPr lvl="1" eaLnBrk="1" hangingPunct="1">
              <a:lnSpc>
                <a:spcPct val="90000"/>
              </a:lnSpc>
              <a:buFont typeface="Wingdings" pitchFamily="2" charset="2"/>
              <a:buChar char="Ø"/>
            </a:pPr>
            <a:r>
              <a:rPr lang="en-US" altLang="en-US" sz="2400" smtClean="0"/>
              <a:t>Some of the material and/or language used in this presentation would be considered as a forward looking statement. Management is not obligated to update these forward looking statements.</a:t>
            </a:r>
          </a:p>
        </p:txBody>
      </p:sp>
      <p:sp>
        <p:nvSpPr>
          <p:cNvPr id="65539"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solidFill>
                  <a:schemeClr val="bg1"/>
                </a:solidFill>
              </a:rPr>
              <a:t>Disclosures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solidFill>
                  <a:schemeClr val="bg1"/>
                </a:solidFill>
              </a:rPr>
              <a:t>Net Income</a:t>
            </a:r>
          </a:p>
        </p:txBody>
      </p:sp>
      <p:graphicFrame>
        <p:nvGraphicFramePr>
          <p:cNvPr id="67587" name="Object 16"/>
          <p:cNvGraphicFramePr>
            <a:graphicFrameLocks noGrp="1" noChangeAspect="1"/>
          </p:cNvGraphicFramePr>
          <p:nvPr>
            <p:ph idx="1"/>
          </p:nvPr>
        </p:nvGraphicFramePr>
        <p:xfrm>
          <a:off x="482600" y="1627188"/>
          <a:ext cx="8070850" cy="4249737"/>
        </p:xfrm>
        <a:graphic>
          <a:graphicData uri="http://schemas.openxmlformats.org/presentationml/2006/ole">
            <mc:AlternateContent xmlns:mc="http://schemas.openxmlformats.org/markup-compatibility/2006">
              <mc:Choice xmlns:v="urn:schemas-microsoft-com:vml" Requires="v">
                <p:oleObj spid="_x0000_s67599" r:id="rId4" imgW="8071804" imgH="4249280" progId="Excel.Chart.8">
                  <p:embed/>
                </p:oleObj>
              </mc:Choice>
              <mc:Fallback>
                <p:oleObj r:id="rId4" imgW="8071804" imgH="4249280" progId="Excel.Chart.8">
                  <p:embed/>
                  <p:pic>
                    <p:nvPicPr>
                      <p:cNvPr id="0" name="Object 1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2600" y="1627188"/>
                        <a:ext cx="8070850" cy="424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solidFill>
                  <a:schemeClr val="bg1"/>
                </a:solidFill>
              </a:rPr>
              <a:t>Significant Items</a:t>
            </a:r>
          </a:p>
        </p:txBody>
      </p:sp>
      <p:graphicFrame>
        <p:nvGraphicFramePr>
          <p:cNvPr id="5" name="Content Placeholder 5"/>
          <p:cNvGraphicFramePr>
            <a:graphicFrameLocks noGrp="1"/>
          </p:cNvGraphicFramePr>
          <p:nvPr>
            <p:ph idx="1"/>
            <p:extLst>
              <p:ext uri="{D42A27DB-BD31-4B8C-83A1-F6EECF244321}">
                <p14:modId xmlns:p14="http://schemas.microsoft.com/office/powerpoint/2010/main" val="4258476912"/>
              </p:ext>
            </p:extLst>
          </p:nvPr>
        </p:nvGraphicFramePr>
        <p:xfrm>
          <a:off x="523875" y="1676400"/>
          <a:ext cx="8086725" cy="3835400"/>
        </p:xfrm>
        <a:graphic>
          <a:graphicData uri="http://schemas.openxmlformats.org/drawingml/2006/table">
            <a:tbl>
              <a:tblPr firstRow="1" lastRow="1" bandRow="1">
                <a:tableStyleId>{69012ECD-51FC-41F1-AA8D-1B2483CD663E}</a:tableStyleId>
              </a:tblPr>
              <a:tblGrid>
                <a:gridCol w="2905203">
                  <a:extLst>
                    <a:ext uri="{9D8B030D-6E8A-4147-A177-3AD203B41FA5}">
                      <a16:colId xmlns:a16="http://schemas.microsoft.com/office/drawing/2014/main" xmlns="" val="20000"/>
                    </a:ext>
                  </a:extLst>
                </a:gridCol>
                <a:gridCol w="1066784">
                  <a:extLst>
                    <a:ext uri="{9D8B030D-6E8A-4147-A177-3AD203B41FA5}">
                      <a16:colId xmlns:a16="http://schemas.microsoft.com/office/drawing/2014/main" xmlns="" val="20001"/>
                    </a:ext>
                  </a:extLst>
                </a:gridCol>
                <a:gridCol w="1142983">
                  <a:extLst>
                    <a:ext uri="{9D8B030D-6E8A-4147-A177-3AD203B41FA5}">
                      <a16:colId xmlns:a16="http://schemas.microsoft.com/office/drawing/2014/main" xmlns="" val="20002"/>
                    </a:ext>
                  </a:extLst>
                </a:gridCol>
                <a:gridCol w="1447778">
                  <a:extLst>
                    <a:ext uri="{9D8B030D-6E8A-4147-A177-3AD203B41FA5}">
                      <a16:colId xmlns:a16="http://schemas.microsoft.com/office/drawing/2014/main" xmlns="" val="20003"/>
                    </a:ext>
                  </a:extLst>
                </a:gridCol>
                <a:gridCol w="1523977">
                  <a:extLst>
                    <a:ext uri="{9D8B030D-6E8A-4147-A177-3AD203B41FA5}">
                      <a16:colId xmlns:a16="http://schemas.microsoft.com/office/drawing/2014/main" xmlns="" val="20004"/>
                    </a:ext>
                  </a:extLst>
                </a:gridCol>
              </a:tblGrid>
              <a:tr h="762190">
                <a:tc>
                  <a:txBody>
                    <a:bodyPr/>
                    <a:lstStyle/>
                    <a:p>
                      <a:r>
                        <a:rPr lang="en-US" sz="1600" b="0" dirty="0" smtClean="0">
                          <a:solidFill>
                            <a:schemeClr val="tx1"/>
                          </a:solidFill>
                        </a:rPr>
                        <a:t>Dollars in Thousands</a:t>
                      </a:r>
                      <a:endParaRPr lang="en-US" sz="1600" b="0" dirty="0">
                        <a:solidFill>
                          <a:schemeClr val="tx1"/>
                        </a:solidFill>
                      </a:endParaRPr>
                    </a:p>
                  </a:txBody>
                  <a:tcPr marL="91439" marR="91439" marT="45732" marB="45732" anchor="b">
                    <a:solidFill>
                      <a:srgbClr val="A8D6E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dirty="0" smtClean="0">
                          <a:solidFill>
                            <a:schemeClr val="tx1"/>
                          </a:solidFill>
                        </a:rPr>
                        <a:t>2017</a:t>
                      </a:r>
                    </a:p>
                    <a:p>
                      <a:pPr marL="0" marR="0" indent="0" algn="ctr" defTabSz="914400" rtl="0" eaLnBrk="1" fontAlgn="auto" latinLnBrk="0" hangingPunct="1">
                        <a:lnSpc>
                          <a:spcPct val="100000"/>
                        </a:lnSpc>
                        <a:spcBef>
                          <a:spcPts val="0"/>
                        </a:spcBef>
                        <a:spcAft>
                          <a:spcPts val="0"/>
                        </a:spcAft>
                        <a:buClrTx/>
                        <a:buSzTx/>
                        <a:buFontTx/>
                        <a:buNone/>
                        <a:tabLst/>
                        <a:defRPr/>
                      </a:pPr>
                      <a:r>
                        <a:rPr lang="en-US" sz="2200" dirty="0" smtClean="0">
                          <a:solidFill>
                            <a:schemeClr val="tx1"/>
                          </a:solidFill>
                        </a:rPr>
                        <a:t>$</a:t>
                      </a:r>
                    </a:p>
                  </a:txBody>
                  <a:tcPr marL="91439" marR="91439" marT="45732" marB="45732">
                    <a:solidFill>
                      <a:srgbClr val="A8D6E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dirty="0" smtClean="0">
                          <a:solidFill>
                            <a:schemeClr val="tx1"/>
                          </a:solidFill>
                        </a:rPr>
                        <a:t>2016</a:t>
                      </a:r>
                    </a:p>
                    <a:p>
                      <a:pPr marL="0" marR="0" indent="0" algn="ctr" defTabSz="914400" rtl="0" eaLnBrk="1" fontAlgn="auto" latinLnBrk="0" hangingPunct="1">
                        <a:lnSpc>
                          <a:spcPct val="100000"/>
                        </a:lnSpc>
                        <a:spcBef>
                          <a:spcPts val="0"/>
                        </a:spcBef>
                        <a:spcAft>
                          <a:spcPts val="0"/>
                        </a:spcAft>
                        <a:buClrTx/>
                        <a:buSzTx/>
                        <a:buFontTx/>
                        <a:buNone/>
                        <a:tabLst/>
                        <a:defRPr/>
                      </a:pPr>
                      <a:r>
                        <a:rPr lang="en-US" sz="2200" dirty="0" smtClean="0">
                          <a:solidFill>
                            <a:schemeClr val="tx1"/>
                          </a:solidFill>
                        </a:rPr>
                        <a:t>$</a:t>
                      </a:r>
                    </a:p>
                  </a:txBody>
                  <a:tcPr marL="91439" marR="91439" marT="45732" marB="45732">
                    <a:solidFill>
                      <a:srgbClr val="A8D6E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dirty="0" smtClean="0">
                          <a:solidFill>
                            <a:schemeClr val="tx1"/>
                          </a:solidFill>
                        </a:rPr>
                        <a:t>Incr./</a:t>
                      </a:r>
                      <a:r>
                        <a:rPr lang="en-US" sz="2200" dirty="0" err="1" smtClean="0">
                          <a:solidFill>
                            <a:schemeClr val="tx1"/>
                          </a:solidFill>
                        </a:rPr>
                        <a:t>Decr</a:t>
                      </a:r>
                      <a:r>
                        <a:rPr lang="en-US" sz="2200" dirty="0" smtClean="0">
                          <a:solidFill>
                            <a:schemeClr val="tx1"/>
                          </a:solidFill>
                        </a:rPr>
                        <a:t>.</a:t>
                      </a:r>
                    </a:p>
                    <a:p>
                      <a:pPr marL="0" marR="0" indent="0" algn="ctr" defTabSz="914400" rtl="0" eaLnBrk="1" fontAlgn="auto" latinLnBrk="0" hangingPunct="1">
                        <a:lnSpc>
                          <a:spcPct val="100000"/>
                        </a:lnSpc>
                        <a:spcBef>
                          <a:spcPts val="0"/>
                        </a:spcBef>
                        <a:spcAft>
                          <a:spcPts val="0"/>
                        </a:spcAft>
                        <a:buClrTx/>
                        <a:buSzTx/>
                        <a:buFontTx/>
                        <a:buNone/>
                        <a:tabLst/>
                        <a:defRPr/>
                      </a:pPr>
                      <a:r>
                        <a:rPr lang="en-US" sz="2200" dirty="0" smtClean="0">
                          <a:solidFill>
                            <a:schemeClr val="tx1"/>
                          </a:solidFill>
                        </a:rPr>
                        <a:t>$</a:t>
                      </a:r>
                    </a:p>
                  </a:txBody>
                  <a:tcPr marL="91439" marR="91439" marT="45732" marB="45732">
                    <a:solidFill>
                      <a:srgbClr val="A8D6E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dirty="0" smtClean="0">
                          <a:solidFill>
                            <a:schemeClr val="tx1"/>
                          </a:solidFill>
                        </a:rPr>
                        <a:t>Incr./</a:t>
                      </a:r>
                      <a:r>
                        <a:rPr lang="en-US" sz="2200" dirty="0" err="1" smtClean="0">
                          <a:solidFill>
                            <a:schemeClr val="tx1"/>
                          </a:solidFill>
                        </a:rPr>
                        <a:t>Decr</a:t>
                      </a:r>
                      <a:r>
                        <a:rPr lang="en-US" sz="2200" dirty="0" smtClean="0">
                          <a:solidFill>
                            <a:schemeClr val="tx1"/>
                          </a:solidFill>
                        </a:rPr>
                        <a:t>.%</a:t>
                      </a:r>
                    </a:p>
                  </a:txBody>
                  <a:tcPr marL="91439" marR="91439" marT="45732" marB="45732">
                    <a:solidFill>
                      <a:srgbClr val="A8D6E2"/>
                    </a:solidFill>
                  </a:tcPr>
                </a:tc>
                <a:extLst>
                  <a:ext uri="{0D108BD9-81ED-4DB2-BD59-A6C34878D82A}">
                    <a16:rowId xmlns:a16="http://schemas.microsoft.com/office/drawing/2014/main" xmlns="" val="10000"/>
                  </a:ext>
                </a:extLst>
              </a:tr>
              <a:tr h="533295">
                <a:tc>
                  <a:txBody>
                    <a:bodyPr/>
                    <a:lstStyle/>
                    <a:p>
                      <a:r>
                        <a:rPr lang="en-US" sz="2200" b="0" dirty="0" smtClean="0">
                          <a:solidFill>
                            <a:schemeClr val="tx1"/>
                          </a:solidFill>
                        </a:rPr>
                        <a:t>Net Interest Income</a:t>
                      </a:r>
                      <a:endParaRPr lang="en-US" sz="2200" b="0" dirty="0">
                        <a:solidFill>
                          <a:schemeClr val="tx1"/>
                        </a:solidFill>
                      </a:endParaRPr>
                    </a:p>
                  </a:txBody>
                  <a:tcPr marL="91439" marR="91439" marT="45732" marB="45732">
                    <a:lnB w="19050" cap="flat" cmpd="sng" algn="ctr">
                      <a:solidFill>
                        <a:schemeClr val="accent1">
                          <a:lumMod val="60000"/>
                          <a:lumOff val="40000"/>
                        </a:schemeClr>
                      </a:solidFill>
                      <a:prstDash val="solid"/>
                      <a:round/>
                      <a:headEnd type="none" w="med" len="med"/>
                      <a:tailEnd type="none" w="med" len="med"/>
                    </a:lnB>
                    <a:solidFill>
                      <a:schemeClr val="bg1"/>
                    </a:solidFill>
                  </a:tcPr>
                </a:tc>
                <a:tc>
                  <a:txBody>
                    <a:bodyPr/>
                    <a:lstStyle/>
                    <a:p>
                      <a:pPr algn="r"/>
                      <a:r>
                        <a:rPr lang="en-US" sz="2200" b="1" dirty="0" smtClean="0">
                          <a:solidFill>
                            <a:schemeClr val="tx1"/>
                          </a:solidFill>
                        </a:rPr>
                        <a:t>30,178 </a:t>
                      </a:r>
                      <a:endParaRPr lang="en-US" sz="2200" b="1" dirty="0">
                        <a:solidFill>
                          <a:schemeClr val="tx1"/>
                        </a:solidFill>
                      </a:endParaRPr>
                    </a:p>
                  </a:txBody>
                  <a:tcPr marL="91439" marR="91439" marT="45732" marB="45732">
                    <a:lnB w="19050" cap="flat" cmpd="sng" algn="ctr">
                      <a:solidFill>
                        <a:schemeClr val="accent1">
                          <a:lumMod val="60000"/>
                          <a:lumOff val="40000"/>
                        </a:schemeClr>
                      </a:solidFill>
                      <a:prstDash val="solid"/>
                      <a:round/>
                      <a:headEnd type="none" w="med" len="med"/>
                      <a:tailEnd type="none" w="med" len="med"/>
                    </a:lnB>
                    <a:solidFill>
                      <a:schemeClr val="bg1"/>
                    </a:solidFill>
                  </a:tcPr>
                </a:tc>
                <a:tc>
                  <a:txBody>
                    <a:bodyPr/>
                    <a:lstStyle/>
                    <a:p>
                      <a:pPr algn="r"/>
                      <a:r>
                        <a:rPr lang="en-US" sz="2200" b="1" dirty="0" smtClean="0">
                          <a:solidFill>
                            <a:schemeClr val="tx1"/>
                          </a:solidFill>
                        </a:rPr>
                        <a:t>25,287</a:t>
                      </a:r>
                      <a:endParaRPr lang="en-US" sz="2200" b="1" dirty="0">
                        <a:solidFill>
                          <a:schemeClr val="tx1"/>
                        </a:solidFill>
                      </a:endParaRPr>
                    </a:p>
                  </a:txBody>
                  <a:tcPr marL="91439" marR="91439" marT="45732" marB="45732">
                    <a:lnB w="19050" cap="flat" cmpd="sng" algn="ctr">
                      <a:solidFill>
                        <a:schemeClr val="accent1">
                          <a:lumMod val="60000"/>
                          <a:lumOff val="40000"/>
                        </a:schemeClr>
                      </a:solidFill>
                      <a:prstDash val="solid"/>
                      <a:round/>
                      <a:headEnd type="none" w="med" len="med"/>
                      <a:tailEnd type="none" w="med" len="med"/>
                    </a:lnB>
                    <a:solidFill>
                      <a:schemeClr val="bg1"/>
                    </a:solidFill>
                  </a:tcPr>
                </a:tc>
                <a:tc>
                  <a:txBody>
                    <a:bodyPr/>
                    <a:lstStyle/>
                    <a:p>
                      <a:pPr algn="r"/>
                      <a:r>
                        <a:rPr lang="en-US" sz="2200" b="0" dirty="0" smtClean="0">
                          <a:solidFill>
                            <a:schemeClr val="tx1"/>
                          </a:solidFill>
                        </a:rPr>
                        <a:t>4,891</a:t>
                      </a:r>
                      <a:endParaRPr lang="en-US" sz="2200" b="0" dirty="0">
                        <a:solidFill>
                          <a:schemeClr val="tx1"/>
                        </a:solidFill>
                      </a:endParaRPr>
                    </a:p>
                  </a:txBody>
                  <a:tcPr marL="91439" marR="91439" marT="45732" marB="45732">
                    <a:lnB w="19050" cap="flat" cmpd="sng" algn="ctr">
                      <a:solidFill>
                        <a:schemeClr val="accent1">
                          <a:lumMod val="60000"/>
                          <a:lumOff val="40000"/>
                        </a:schemeClr>
                      </a:solidFill>
                      <a:prstDash val="solid"/>
                      <a:round/>
                      <a:headEnd type="none" w="med" len="med"/>
                      <a:tailEnd type="none" w="med" len="med"/>
                    </a:lnB>
                    <a:solidFill>
                      <a:schemeClr val="bg1"/>
                    </a:solidFill>
                  </a:tcPr>
                </a:tc>
                <a:tc>
                  <a:txBody>
                    <a:bodyPr/>
                    <a:lstStyle/>
                    <a:p>
                      <a:pPr algn="r"/>
                      <a:r>
                        <a:rPr lang="en-US" sz="2200" b="0" dirty="0" smtClean="0">
                          <a:solidFill>
                            <a:schemeClr val="tx1"/>
                          </a:solidFill>
                        </a:rPr>
                        <a:t> 19.3</a:t>
                      </a:r>
                    </a:p>
                  </a:txBody>
                  <a:tcPr marL="91439" marR="91439" marT="45732" marB="45732">
                    <a:lnB w="19050" cap="flat" cmpd="sng" algn="ctr">
                      <a:solidFill>
                        <a:schemeClr val="accent1">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r h="507983">
                <a:tc>
                  <a:txBody>
                    <a:bodyPr/>
                    <a:lstStyle/>
                    <a:p>
                      <a:r>
                        <a:rPr lang="en-US" sz="2200" b="0" baseline="0" dirty="0" smtClean="0">
                          <a:solidFill>
                            <a:schemeClr val="tx1"/>
                          </a:solidFill>
                        </a:rPr>
                        <a:t>Provision for Loan Loss</a:t>
                      </a:r>
                      <a:endParaRPr lang="en-US" sz="2200" b="0" baseline="0" dirty="0">
                        <a:solidFill>
                          <a:schemeClr val="tx1"/>
                        </a:solidFill>
                      </a:endParaRPr>
                    </a:p>
                  </a:txBody>
                  <a:tcPr marL="91439" marR="91439" marT="45732" marB="45732">
                    <a:lnT w="19050" cap="flat" cmpd="sng" algn="ctr">
                      <a:solidFill>
                        <a:schemeClr val="accent1">
                          <a:lumMod val="60000"/>
                          <a:lumOff val="40000"/>
                        </a:schemeClr>
                      </a:solidFill>
                      <a:prstDash val="solid"/>
                      <a:round/>
                      <a:headEnd type="none" w="med" len="med"/>
                      <a:tailEnd type="none" w="med" len="med"/>
                    </a:lnT>
                    <a:lnB w="19050" cap="flat" cmpd="sng" algn="ctr">
                      <a:solidFill>
                        <a:schemeClr val="accent1">
                          <a:lumMod val="60000"/>
                          <a:lumOff val="40000"/>
                        </a:schemeClr>
                      </a:solidFill>
                      <a:prstDash val="solid"/>
                      <a:round/>
                      <a:headEnd type="none" w="med" len="med"/>
                      <a:tailEnd type="none" w="med" len="med"/>
                    </a:lnB>
                    <a:solidFill>
                      <a:schemeClr val="bg1"/>
                    </a:solidFill>
                  </a:tcPr>
                </a:tc>
                <a:tc>
                  <a:txBody>
                    <a:bodyPr/>
                    <a:lstStyle/>
                    <a:p>
                      <a:pPr algn="r"/>
                      <a:r>
                        <a:rPr lang="en-US" sz="2200" b="1" kern="1200" dirty="0" smtClean="0">
                          <a:solidFill>
                            <a:schemeClr val="tx1"/>
                          </a:solidFill>
                          <a:latin typeface="+mn-lt"/>
                          <a:ea typeface="+mn-ea"/>
                          <a:cs typeface="+mn-cs"/>
                        </a:rPr>
                        <a:t>    940</a:t>
                      </a:r>
                      <a:endParaRPr lang="en-US" sz="2200" b="1" kern="1200" dirty="0">
                        <a:solidFill>
                          <a:schemeClr val="tx1"/>
                        </a:solidFill>
                        <a:latin typeface="+mn-lt"/>
                        <a:ea typeface="+mn-ea"/>
                        <a:cs typeface="+mn-cs"/>
                      </a:endParaRPr>
                    </a:p>
                  </a:txBody>
                  <a:tcPr marL="91439" marR="91439" marT="45732" marB="45732">
                    <a:lnT w="19050" cap="flat" cmpd="sng" algn="ctr">
                      <a:solidFill>
                        <a:schemeClr val="accent1">
                          <a:lumMod val="60000"/>
                          <a:lumOff val="40000"/>
                        </a:schemeClr>
                      </a:solidFill>
                      <a:prstDash val="solid"/>
                      <a:round/>
                      <a:headEnd type="none" w="med" len="med"/>
                      <a:tailEnd type="none" w="med" len="med"/>
                    </a:lnT>
                    <a:lnB w="19050" cap="flat" cmpd="sng" algn="ctr">
                      <a:solidFill>
                        <a:schemeClr val="accent1">
                          <a:lumMod val="60000"/>
                          <a:lumOff val="40000"/>
                        </a:schemeClr>
                      </a:solidFill>
                      <a:prstDash val="solid"/>
                      <a:round/>
                      <a:headEnd type="none" w="med" len="med"/>
                      <a:tailEnd type="none" w="med" len="med"/>
                    </a:lnB>
                    <a:solidFill>
                      <a:schemeClr val="bg1"/>
                    </a:solidFill>
                  </a:tcPr>
                </a:tc>
                <a:tc>
                  <a:txBody>
                    <a:bodyPr/>
                    <a:lstStyle/>
                    <a:p>
                      <a:pPr algn="r"/>
                      <a:r>
                        <a:rPr lang="en-US" sz="2200" b="1" dirty="0" smtClean="0">
                          <a:solidFill>
                            <a:schemeClr val="tx1"/>
                          </a:solidFill>
                        </a:rPr>
                        <a:t>      325</a:t>
                      </a:r>
                      <a:endParaRPr lang="en-US" sz="2200" b="1" dirty="0">
                        <a:solidFill>
                          <a:schemeClr val="tx1"/>
                        </a:solidFill>
                      </a:endParaRPr>
                    </a:p>
                  </a:txBody>
                  <a:tcPr marL="91439" marR="91439" marT="45732" marB="45732">
                    <a:lnT w="19050" cap="flat" cmpd="sng" algn="ctr">
                      <a:solidFill>
                        <a:schemeClr val="accent1">
                          <a:lumMod val="60000"/>
                          <a:lumOff val="40000"/>
                        </a:schemeClr>
                      </a:solidFill>
                      <a:prstDash val="solid"/>
                      <a:round/>
                      <a:headEnd type="none" w="med" len="med"/>
                      <a:tailEnd type="none" w="med" len="med"/>
                    </a:lnT>
                    <a:lnB w="19050" cap="flat" cmpd="sng" algn="ctr">
                      <a:solidFill>
                        <a:schemeClr val="accent1">
                          <a:lumMod val="60000"/>
                          <a:lumOff val="40000"/>
                        </a:schemeClr>
                      </a:solidFill>
                      <a:prstDash val="solid"/>
                      <a:round/>
                      <a:headEnd type="none" w="med" len="med"/>
                      <a:tailEnd type="none" w="med" len="med"/>
                    </a:lnB>
                    <a:solidFill>
                      <a:schemeClr val="bg1"/>
                    </a:solidFill>
                  </a:tcPr>
                </a:tc>
                <a:tc>
                  <a:txBody>
                    <a:bodyPr/>
                    <a:lstStyle/>
                    <a:p>
                      <a:pPr algn="r"/>
                      <a:r>
                        <a:rPr lang="en-US" sz="2200" b="0" dirty="0" smtClean="0">
                          <a:solidFill>
                            <a:schemeClr val="tx1"/>
                          </a:solidFill>
                        </a:rPr>
                        <a:t>  615</a:t>
                      </a:r>
                      <a:endParaRPr lang="en-US" sz="2200" b="0" dirty="0">
                        <a:solidFill>
                          <a:schemeClr val="tx1"/>
                        </a:solidFill>
                      </a:endParaRPr>
                    </a:p>
                  </a:txBody>
                  <a:tcPr marL="91439" marR="91439" marT="45732" marB="45732">
                    <a:lnT w="19050" cap="flat" cmpd="sng" algn="ctr">
                      <a:solidFill>
                        <a:schemeClr val="accent1">
                          <a:lumMod val="60000"/>
                          <a:lumOff val="40000"/>
                        </a:schemeClr>
                      </a:solidFill>
                      <a:prstDash val="solid"/>
                      <a:round/>
                      <a:headEnd type="none" w="med" len="med"/>
                      <a:tailEnd type="none" w="med" len="med"/>
                    </a:lnT>
                    <a:lnB w="19050" cap="flat" cmpd="sng" algn="ctr">
                      <a:solidFill>
                        <a:schemeClr val="accent1">
                          <a:lumMod val="60000"/>
                          <a:lumOff val="40000"/>
                        </a:schemeClr>
                      </a:solidFill>
                      <a:prstDash val="solid"/>
                      <a:round/>
                      <a:headEnd type="none" w="med" len="med"/>
                      <a:tailEnd type="none" w="med" len="med"/>
                    </a:lnB>
                    <a:solidFill>
                      <a:schemeClr val="bg1"/>
                    </a:solidFill>
                  </a:tcPr>
                </a:tc>
                <a:tc>
                  <a:txBody>
                    <a:bodyPr/>
                    <a:lstStyle/>
                    <a:p>
                      <a:pPr algn="r"/>
                      <a:r>
                        <a:rPr lang="en-US" sz="2200" b="0" dirty="0" smtClean="0">
                          <a:solidFill>
                            <a:schemeClr val="tx1"/>
                          </a:solidFill>
                        </a:rPr>
                        <a:t> NA</a:t>
                      </a:r>
                      <a:endParaRPr lang="en-US" sz="2200" b="0" dirty="0">
                        <a:solidFill>
                          <a:schemeClr val="tx1"/>
                        </a:solidFill>
                      </a:endParaRPr>
                    </a:p>
                  </a:txBody>
                  <a:tcPr marL="91439" marR="91439" marT="45732" marB="45732">
                    <a:lnT w="19050" cap="flat" cmpd="sng" algn="ctr">
                      <a:solidFill>
                        <a:schemeClr val="accent1">
                          <a:lumMod val="60000"/>
                          <a:lumOff val="40000"/>
                        </a:schemeClr>
                      </a:solidFill>
                      <a:prstDash val="solid"/>
                      <a:round/>
                      <a:headEnd type="none" w="med" len="med"/>
                      <a:tailEnd type="none" w="med" len="med"/>
                    </a:lnT>
                    <a:lnB w="19050" cap="flat" cmpd="sng" algn="ctr">
                      <a:solidFill>
                        <a:schemeClr val="accent1">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2"/>
                  </a:ext>
                </a:extLst>
              </a:tr>
              <a:tr h="507983">
                <a:tc>
                  <a:txBody>
                    <a:bodyPr/>
                    <a:lstStyle/>
                    <a:p>
                      <a:r>
                        <a:rPr lang="en-US" sz="2200" b="0" baseline="0" dirty="0" smtClean="0">
                          <a:solidFill>
                            <a:schemeClr val="tx1"/>
                          </a:solidFill>
                        </a:rPr>
                        <a:t>Other Income</a:t>
                      </a:r>
                      <a:endParaRPr lang="en-US" sz="2200" b="0" baseline="0" dirty="0">
                        <a:solidFill>
                          <a:schemeClr val="tx1"/>
                        </a:solidFill>
                      </a:endParaRPr>
                    </a:p>
                  </a:txBody>
                  <a:tcPr marL="91439" marR="91439" marT="45732" marB="45732">
                    <a:lnT w="1905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chemeClr val="bg1"/>
                    </a:solidFill>
                  </a:tcPr>
                </a:tc>
                <a:tc>
                  <a:txBody>
                    <a:bodyPr/>
                    <a:lstStyle/>
                    <a:p>
                      <a:pPr algn="r"/>
                      <a:r>
                        <a:rPr lang="en-US" sz="2200" b="1" kern="1200" dirty="0" smtClean="0">
                          <a:solidFill>
                            <a:schemeClr val="tx1"/>
                          </a:solidFill>
                          <a:latin typeface="+mn-lt"/>
                          <a:ea typeface="+mn-ea"/>
                          <a:cs typeface="+mn-cs"/>
                        </a:rPr>
                        <a:t>9,646</a:t>
                      </a:r>
                      <a:endParaRPr lang="en-US" sz="2200" b="1" kern="1200" dirty="0">
                        <a:solidFill>
                          <a:schemeClr val="tx1"/>
                        </a:solidFill>
                        <a:latin typeface="+mn-lt"/>
                        <a:ea typeface="+mn-ea"/>
                        <a:cs typeface="+mn-cs"/>
                      </a:endParaRPr>
                    </a:p>
                  </a:txBody>
                  <a:tcPr marL="91439" marR="91439" marT="45732" marB="45732">
                    <a:lnT w="19050" cap="flat" cmpd="sng" algn="ctr">
                      <a:solidFill>
                        <a:schemeClr val="accent1">
                          <a:lumMod val="60000"/>
                          <a:lumOff val="40000"/>
                        </a:schemeClr>
                      </a:solidFill>
                      <a:prstDash val="solid"/>
                      <a:round/>
                      <a:headEnd type="none" w="med" len="med"/>
                      <a:tailEnd type="none" w="med" len="med"/>
                    </a:lnT>
                    <a:lnB w="19050" cap="flat" cmpd="sng" algn="ctr">
                      <a:solidFill>
                        <a:schemeClr val="accent1">
                          <a:lumMod val="60000"/>
                          <a:lumOff val="40000"/>
                        </a:schemeClr>
                      </a:solidFill>
                      <a:prstDash val="solid"/>
                      <a:round/>
                      <a:headEnd type="none" w="med" len="med"/>
                      <a:tailEnd type="none" w="med" len="med"/>
                    </a:lnB>
                    <a:solidFill>
                      <a:schemeClr val="bg1"/>
                    </a:solidFill>
                  </a:tcPr>
                </a:tc>
                <a:tc>
                  <a:txBody>
                    <a:bodyPr/>
                    <a:lstStyle/>
                    <a:p>
                      <a:pPr algn="r"/>
                      <a:r>
                        <a:rPr lang="en-US" sz="2200" b="1" baseline="0" dirty="0" smtClean="0"/>
                        <a:t>   8,774</a:t>
                      </a:r>
                      <a:endParaRPr lang="en-US" sz="2200" b="1" baseline="0" dirty="0"/>
                    </a:p>
                  </a:txBody>
                  <a:tcPr marL="91439" marR="91439" marT="45732" marB="45732">
                    <a:lnT w="19050" cap="flat" cmpd="sng" algn="ctr">
                      <a:solidFill>
                        <a:schemeClr val="accent1">
                          <a:lumMod val="60000"/>
                          <a:lumOff val="40000"/>
                        </a:schemeClr>
                      </a:solidFill>
                      <a:prstDash val="solid"/>
                      <a:round/>
                      <a:headEnd type="none" w="med" len="med"/>
                      <a:tailEnd type="none" w="med" len="med"/>
                    </a:lnT>
                    <a:lnB w="19050" cap="flat" cmpd="sng" algn="ctr">
                      <a:solidFill>
                        <a:schemeClr val="accent1">
                          <a:lumMod val="60000"/>
                          <a:lumOff val="40000"/>
                        </a:schemeClr>
                      </a:solidFill>
                      <a:prstDash val="solid"/>
                      <a:round/>
                      <a:headEnd type="none" w="med" len="med"/>
                      <a:tailEnd type="none" w="med" len="med"/>
                    </a:lnB>
                    <a:solidFill>
                      <a:schemeClr val="bg1"/>
                    </a:solidFill>
                  </a:tcPr>
                </a:tc>
                <a:tc>
                  <a:txBody>
                    <a:bodyPr/>
                    <a:lstStyle/>
                    <a:p>
                      <a:pPr algn="r"/>
                      <a:r>
                        <a:rPr lang="en-US" sz="2200" baseline="0" dirty="0" smtClean="0"/>
                        <a:t>       872</a:t>
                      </a:r>
                      <a:endParaRPr lang="en-US" sz="2200" baseline="0" dirty="0"/>
                    </a:p>
                  </a:txBody>
                  <a:tcPr marL="91439" marR="91439" marT="45732" marB="45732">
                    <a:lnT w="19050" cap="flat" cmpd="sng" algn="ctr">
                      <a:solidFill>
                        <a:schemeClr val="accent1">
                          <a:lumMod val="60000"/>
                          <a:lumOff val="40000"/>
                        </a:schemeClr>
                      </a:solidFill>
                      <a:prstDash val="solid"/>
                      <a:round/>
                      <a:headEnd type="none" w="med" len="med"/>
                      <a:tailEnd type="none" w="med" len="med"/>
                    </a:lnT>
                    <a:lnB w="19050" cap="flat" cmpd="sng" algn="ctr">
                      <a:solidFill>
                        <a:schemeClr val="accent1">
                          <a:lumMod val="60000"/>
                          <a:lumOff val="40000"/>
                        </a:schemeClr>
                      </a:solidFill>
                      <a:prstDash val="solid"/>
                      <a:round/>
                      <a:headEnd type="none" w="med" len="med"/>
                      <a:tailEnd type="none" w="med" len="med"/>
                    </a:lnB>
                    <a:solidFill>
                      <a:schemeClr val="bg1"/>
                    </a:solidFill>
                  </a:tcPr>
                </a:tc>
                <a:tc>
                  <a:txBody>
                    <a:bodyPr/>
                    <a:lstStyle/>
                    <a:p>
                      <a:pPr algn="r"/>
                      <a:r>
                        <a:rPr lang="en-US" sz="2200" baseline="0" dirty="0" smtClean="0"/>
                        <a:t>      9.9</a:t>
                      </a:r>
                      <a:endParaRPr lang="en-US" sz="2200" baseline="0" dirty="0"/>
                    </a:p>
                  </a:txBody>
                  <a:tcPr marL="91439" marR="91439" marT="45732" marB="45732">
                    <a:lnT w="19050" cap="flat" cmpd="sng" algn="ctr">
                      <a:solidFill>
                        <a:schemeClr val="accent1">
                          <a:lumMod val="60000"/>
                          <a:lumOff val="40000"/>
                        </a:schemeClr>
                      </a:solidFill>
                      <a:prstDash val="solid"/>
                      <a:round/>
                      <a:headEnd type="none" w="med" len="med"/>
                      <a:tailEnd type="none" w="med" len="med"/>
                    </a:lnT>
                    <a:lnB w="19050" cap="flat" cmpd="sng" algn="ctr">
                      <a:solidFill>
                        <a:schemeClr val="accent1">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3"/>
                  </a:ext>
                </a:extLst>
              </a:tr>
              <a:tr h="507983">
                <a:tc>
                  <a:txBody>
                    <a:bodyPr/>
                    <a:lstStyle/>
                    <a:p>
                      <a:r>
                        <a:rPr lang="en-US" sz="2200" b="0" baseline="0" dirty="0" smtClean="0">
                          <a:solidFill>
                            <a:schemeClr val="tx1"/>
                          </a:solidFill>
                        </a:rPr>
                        <a:t>Security Gains</a:t>
                      </a:r>
                      <a:endParaRPr lang="en-US" sz="2200" b="0" baseline="0" dirty="0">
                        <a:solidFill>
                          <a:schemeClr val="tx1"/>
                        </a:solidFill>
                      </a:endParaRPr>
                    </a:p>
                  </a:txBody>
                  <a:tcPr marL="91439" marR="91439" marT="45732" marB="45732">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chemeClr val="bg1"/>
                    </a:solidFill>
                  </a:tcPr>
                </a:tc>
                <a:tc>
                  <a:txBody>
                    <a:bodyPr/>
                    <a:lstStyle/>
                    <a:p>
                      <a:pPr algn="r"/>
                      <a:r>
                        <a:rPr lang="en-US" sz="2200" b="1" kern="1200" dirty="0" smtClean="0">
                          <a:solidFill>
                            <a:schemeClr val="tx1"/>
                          </a:solidFill>
                          <a:latin typeface="+mn-lt"/>
                          <a:ea typeface="+mn-ea"/>
                          <a:cs typeface="+mn-cs"/>
                        </a:rPr>
                        <a:t>   675</a:t>
                      </a:r>
                      <a:endParaRPr lang="en-US" sz="2200" b="1" kern="1200" dirty="0">
                        <a:solidFill>
                          <a:schemeClr val="tx1"/>
                        </a:solidFill>
                        <a:latin typeface="+mn-lt"/>
                        <a:ea typeface="+mn-ea"/>
                        <a:cs typeface="+mn-cs"/>
                      </a:endParaRPr>
                    </a:p>
                  </a:txBody>
                  <a:tcPr marL="91439" marR="91439" marT="45732" marB="45732">
                    <a:lnT w="1905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chemeClr val="bg1"/>
                    </a:solidFill>
                  </a:tcPr>
                </a:tc>
                <a:tc>
                  <a:txBody>
                    <a:bodyPr/>
                    <a:lstStyle/>
                    <a:p>
                      <a:pPr algn="r"/>
                      <a:r>
                        <a:rPr lang="en-US" sz="2200" b="1" baseline="0" dirty="0" smtClean="0"/>
                        <a:t>   2,370</a:t>
                      </a:r>
                      <a:endParaRPr lang="en-US" sz="2200" b="1" baseline="0" dirty="0"/>
                    </a:p>
                  </a:txBody>
                  <a:tcPr marL="91439" marR="91439" marT="45732" marB="45732">
                    <a:lnT w="1905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chemeClr val="bg1"/>
                    </a:solidFill>
                  </a:tcPr>
                </a:tc>
                <a:tc>
                  <a:txBody>
                    <a:bodyPr/>
                    <a:lstStyle/>
                    <a:p>
                      <a:pPr algn="r"/>
                      <a:r>
                        <a:rPr lang="en-US" sz="2200" baseline="0" dirty="0" smtClean="0"/>
                        <a:t>(1,695)</a:t>
                      </a:r>
                      <a:endParaRPr lang="en-US" sz="2200" baseline="0" dirty="0"/>
                    </a:p>
                  </a:txBody>
                  <a:tcPr marL="91439" marR="91439" marT="45732" marB="45732">
                    <a:lnT w="1905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chemeClr val="bg1"/>
                    </a:solidFill>
                  </a:tcPr>
                </a:tc>
                <a:tc>
                  <a:txBody>
                    <a:bodyPr/>
                    <a:lstStyle/>
                    <a:p>
                      <a:pPr algn="r"/>
                      <a:r>
                        <a:rPr lang="en-US" sz="2200" baseline="0" dirty="0" smtClean="0"/>
                        <a:t>     (71.5)</a:t>
                      </a:r>
                      <a:endParaRPr lang="en-US" sz="2200" baseline="0" dirty="0"/>
                    </a:p>
                  </a:txBody>
                  <a:tcPr marL="91439" marR="91439" marT="45732" marB="45732">
                    <a:lnT w="1905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4"/>
                  </a:ext>
                </a:extLst>
              </a:tr>
              <a:tr h="507983">
                <a:tc>
                  <a:txBody>
                    <a:bodyPr/>
                    <a:lstStyle/>
                    <a:p>
                      <a:r>
                        <a:rPr lang="en-US" sz="2200" b="0" dirty="0" smtClean="0">
                          <a:solidFill>
                            <a:schemeClr val="tx1"/>
                          </a:solidFill>
                        </a:rPr>
                        <a:t>Operating Expense</a:t>
                      </a:r>
                      <a:endParaRPr lang="en-US" sz="2200" b="0" dirty="0">
                        <a:solidFill>
                          <a:schemeClr val="tx1"/>
                        </a:solidFill>
                      </a:endParaRPr>
                    </a:p>
                  </a:txBody>
                  <a:tcPr marL="91439" marR="91439" marT="45732" marB="45732">
                    <a:lnT w="12700" cap="flat" cmpd="sng" algn="ctr">
                      <a:solidFill>
                        <a:schemeClr val="accent1">
                          <a:lumMod val="40000"/>
                          <a:lumOff val="6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solidFill>
                      <a:schemeClr val="bg1"/>
                    </a:solidFill>
                  </a:tcPr>
                </a:tc>
                <a:tc>
                  <a:txBody>
                    <a:bodyPr/>
                    <a:lstStyle/>
                    <a:p>
                      <a:pPr algn="r"/>
                      <a:r>
                        <a:rPr lang="en-US" sz="2200" b="1" kern="1200" dirty="0" smtClean="0">
                          <a:solidFill>
                            <a:schemeClr val="tx1"/>
                          </a:solidFill>
                          <a:latin typeface="+mn-lt"/>
                          <a:ea typeface="+mn-ea"/>
                          <a:cs typeface="+mn-cs"/>
                        </a:rPr>
                        <a:t>30,877</a:t>
                      </a:r>
                      <a:endParaRPr lang="en-US" sz="2200" b="1" kern="1200" dirty="0">
                        <a:solidFill>
                          <a:schemeClr val="tx1"/>
                        </a:solidFill>
                        <a:latin typeface="+mn-lt"/>
                        <a:ea typeface="+mn-ea"/>
                        <a:cs typeface="+mn-cs"/>
                      </a:endParaRPr>
                    </a:p>
                  </a:txBody>
                  <a:tcPr marL="91439" marR="91439" marT="45732" marB="45732">
                    <a:lnT w="12700" cap="flat" cmpd="sng" algn="ctr">
                      <a:solidFill>
                        <a:schemeClr val="accent1">
                          <a:lumMod val="40000"/>
                          <a:lumOff val="6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solidFill>
                      <a:schemeClr val="bg1"/>
                    </a:solidFill>
                  </a:tcPr>
                </a:tc>
                <a:tc>
                  <a:txBody>
                    <a:bodyPr/>
                    <a:lstStyle/>
                    <a:p>
                      <a:pPr algn="r"/>
                      <a:r>
                        <a:rPr lang="en-US" sz="2200" b="1" u="none" baseline="0" dirty="0" smtClean="0">
                          <a:solidFill>
                            <a:schemeClr val="tx1"/>
                          </a:solidFill>
                        </a:rPr>
                        <a:t>27,200</a:t>
                      </a:r>
                      <a:endParaRPr lang="en-US" sz="2200" b="1" u="none" baseline="0" dirty="0">
                        <a:solidFill>
                          <a:schemeClr val="tx1"/>
                        </a:solidFill>
                      </a:endParaRPr>
                    </a:p>
                  </a:txBody>
                  <a:tcPr marL="91439" marR="91439" marT="45732" marB="45732">
                    <a:lnT w="12700" cap="flat" cmpd="sng" algn="ctr">
                      <a:solidFill>
                        <a:schemeClr val="accent1">
                          <a:lumMod val="40000"/>
                          <a:lumOff val="6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solidFill>
                      <a:schemeClr val="bg1"/>
                    </a:solidFill>
                  </a:tcPr>
                </a:tc>
                <a:tc>
                  <a:txBody>
                    <a:bodyPr/>
                    <a:lstStyle/>
                    <a:p>
                      <a:pPr algn="r"/>
                      <a:r>
                        <a:rPr lang="en-US" sz="2200" b="0" u="none" baseline="0" dirty="0" smtClean="0">
                          <a:solidFill>
                            <a:schemeClr val="tx1"/>
                          </a:solidFill>
                        </a:rPr>
                        <a:t>3,677</a:t>
                      </a:r>
                      <a:endParaRPr lang="en-US" sz="2200" b="0" u="none" baseline="0" dirty="0">
                        <a:solidFill>
                          <a:schemeClr val="tx1"/>
                        </a:solidFill>
                      </a:endParaRPr>
                    </a:p>
                  </a:txBody>
                  <a:tcPr marL="91439" marR="91439" marT="45732" marB="45732">
                    <a:lnT w="12700" cap="flat" cmpd="sng" algn="ctr">
                      <a:solidFill>
                        <a:schemeClr val="accent1">
                          <a:lumMod val="40000"/>
                          <a:lumOff val="6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solidFill>
                      <a:schemeClr val="bg1"/>
                    </a:solidFill>
                  </a:tcPr>
                </a:tc>
                <a:tc>
                  <a:txBody>
                    <a:bodyPr/>
                    <a:lstStyle/>
                    <a:p>
                      <a:pPr algn="r"/>
                      <a:r>
                        <a:rPr lang="en-US" sz="2200" b="0" u="none" baseline="0" dirty="0" smtClean="0">
                          <a:solidFill>
                            <a:schemeClr val="tx1"/>
                          </a:solidFill>
                        </a:rPr>
                        <a:t>13.5</a:t>
                      </a:r>
                      <a:endParaRPr lang="en-US" sz="2200" b="0" u="none" baseline="0" dirty="0">
                        <a:solidFill>
                          <a:schemeClr val="tx1"/>
                        </a:solidFill>
                      </a:endParaRPr>
                    </a:p>
                  </a:txBody>
                  <a:tcPr marL="91439" marR="91439" marT="45732" marB="45732">
                    <a:lnT w="12700" cap="flat" cmpd="sng" algn="ctr">
                      <a:solidFill>
                        <a:schemeClr val="accent1">
                          <a:lumMod val="40000"/>
                          <a:lumOff val="6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5"/>
                  </a:ext>
                </a:extLst>
              </a:tr>
              <a:tr h="507983">
                <a:tc>
                  <a:txBody>
                    <a:bodyPr/>
                    <a:lstStyle/>
                    <a:p>
                      <a:r>
                        <a:rPr lang="en-US" sz="2200" b="0" dirty="0" smtClean="0">
                          <a:solidFill>
                            <a:schemeClr val="tx1"/>
                          </a:solidFill>
                        </a:rPr>
                        <a:t>Pre Tax Income</a:t>
                      </a:r>
                      <a:endParaRPr lang="en-US" sz="2200" b="0" dirty="0">
                        <a:solidFill>
                          <a:schemeClr val="tx1"/>
                        </a:solidFill>
                      </a:endParaRPr>
                    </a:p>
                  </a:txBody>
                  <a:tcPr marL="91439" marR="91439" marT="45732" marB="45732">
                    <a:lnL w="9525" cap="flat" cmpd="sng" algn="ctr">
                      <a:noFill/>
                      <a:prstDash val="solid"/>
                    </a:lnL>
                    <a:lnR>
                      <a:noFill/>
                    </a:lnR>
                    <a:lnT w="12700" cap="flat" cmpd="sng" algn="ctr">
                      <a:solidFill>
                        <a:schemeClr val="tx2">
                          <a:lumMod val="20000"/>
                          <a:lumOff val="8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2200" b="1" kern="1200" smtClean="0">
                          <a:solidFill>
                            <a:schemeClr val="tx1"/>
                          </a:solidFill>
                          <a:latin typeface="+mn-lt"/>
                          <a:ea typeface="+mn-ea"/>
                          <a:cs typeface="+mn-cs"/>
                        </a:rPr>
                        <a:t> 8,682</a:t>
                      </a:r>
                      <a:endParaRPr lang="en-US" sz="2200" b="1" kern="1200" dirty="0">
                        <a:solidFill>
                          <a:schemeClr val="tx1"/>
                        </a:solidFill>
                        <a:latin typeface="+mn-lt"/>
                        <a:ea typeface="+mn-ea"/>
                        <a:cs typeface="+mn-cs"/>
                      </a:endParaRPr>
                    </a:p>
                  </a:txBody>
                  <a:tcPr marL="91439" marR="91439" marT="45732" marB="45732">
                    <a:lnL>
                      <a:noFill/>
                    </a:lnL>
                    <a:lnR>
                      <a:noFill/>
                    </a:lnR>
                    <a:lnT w="12700" cap="flat" cmpd="sng" algn="ctr">
                      <a:solidFill>
                        <a:schemeClr val="tx2">
                          <a:lumMod val="20000"/>
                          <a:lumOff val="8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2200" b="1" u="none" baseline="0" dirty="0" smtClean="0">
                          <a:solidFill>
                            <a:schemeClr val="tx1"/>
                          </a:solidFill>
                        </a:rPr>
                        <a:t>8,906</a:t>
                      </a:r>
                      <a:endParaRPr lang="en-US" sz="2200" b="1" u="none" baseline="0" dirty="0">
                        <a:solidFill>
                          <a:schemeClr val="tx1"/>
                        </a:solidFill>
                      </a:endParaRPr>
                    </a:p>
                  </a:txBody>
                  <a:tcPr marL="91439" marR="91439" marT="45732" marB="45732">
                    <a:lnL>
                      <a:noFill/>
                    </a:lnL>
                    <a:lnR>
                      <a:noFill/>
                    </a:lnR>
                    <a:lnT w="12700" cap="flat" cmpd="sng" algn="ctr">
                      <a:solidFill>
                        <a:schemeClr val="tx2">
                          <a:lumMod val="20000"/>
                          <a:lumOff val="8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2200" b="0" u="none" baseline="0" dirty="0" smtClean="0">
                          <a:solidFill>
                            <a:schemeClr val="tx1"/>
                          </a:solidFill>
                        </a:rPr>
                        <a:t>(224)</a:t>
                      </a:r>
                      <a:endParaRPr lang="en-US" sz="2200" b="0" u="none" baseline="0" dirty="0">
                        <a:solidFill>
                          <a:schemeClr val="tx1"/>
                        </a:solidFill>
                      </a:endParaRPr>
                    </a:p>
                  </a:txBody>
                  <a:tcPr marL="91439" marR="91439" marT="45732" marB="45732">
                    <a:lnL>
                      <a:noFill/>
                    </a:lnL>
                    <a:lnR>
                      <a:noFill/>
                    </a:lnR>
                    <a:lnT w="12700" cap="flat" cmpd="sng" algn="ctr">
                      <a:solidFill>
                        <a:schemeClr val="tx2">
                          <a:lumMod val="20000"/>
                          <a:lumOff val="8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2200" b="0" u="none" baseline="0" dirty="0" smtClean="0">
                          <a:solidFill>
                            <a:schemeClr val="tx1"/>
                          </a:solidFill>
                        </a:rPr>
                        <a:t>(2.5)</a:t>
                      </a:r>
                      <a:endParaRPr lang="en-US" sz="2200" b="0" u="none" baseline="0" dirty="0">
                        <a:solidFill>
                          <a:schemeClr val="tx1"/>
                        </a:solidFill>
                      </a:endParaRPr>
                    </a:p>
                  </a:txBody>
                  <a:tcPr marL="91439" marR="91439" marT="45732" marB="45732">
                    <a:lnL>
                      <a:noFill/>
                    </a:lnL>
                    <a:lnR w="9525" cap="flat" cmpd="sng" algn="ctr">
                      <a:noFill/>
                      <a:prstDash val="solid"/>
                    </a:lnR>
                    <a:lnT w="12700" cap="flat" cmpd="sng" algn="ctr">
                      <a:solidFill>
                        <a:schemeClr val="tx2">
                          <a:lumMod val="20000"/>
                          <a:lumOff val="8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6"/>
                  </a:ext>
                </a:extLst>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val="2821754760"/>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
        <p:nvSpPr>
          <p:cNvPr id="71683" name="Title 2"/>
          <p:cNvSpPr>
            <a:spLocks noGrp="1"/>
          </p:cNvSpPr>
          <p:nvPr>
            <p:ph type="title" idx="4294967295"/>
          </p:nvPr>
        </p:nvSpPr>
        <p:spPr bwMode="auto">
          <a:xfrm>
            <a:off x="457200" y="533400"/>
            <a:ext cx="8229600" cy="1066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3400" b="1" dirty="0" smtClean="0">
                <a:solidFill>
                  <a:schemeClr val="bg1"/>
                </a:solidFill>
              </a:rPr>
              <a:t>ENB Money Management Group</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2"/>
          <p:cNvGraphicFramePr>
            <a:graphicFrameLocks noGrp="1"/>
          </p:cNvGraphicFramePr>
          <p:nvPr>
            <p:ph idx="1"/>
            <p:extLst>
              <p:ext uri="{D42A27DB-BD31-4B8C-83A1-F6EECF244321}">
                <p14:modId xmlns:p14="http://schemas.microsoft.com/office/powerpoint/2010/main" val="1292926022"/>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
        <p:nvSpPr>
          <p:cNvPr id="73731" name="Title 2"/>
          <p:cNvSpPr>
            <a:spLocks noGrp="1"/>
          </p:cNvSpPr>
          <p:nvPr>
            <p:ph type="title" idx="4294967295"/>
          </p:nvPr>
        </p:nvSpPr>
        <p:spPr bwMode="auto">
          <a:xfrm>
            <a:off x="457200" y="533400"/>
            <a:ext cx="8229600" cy="1066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3400" b="1" dirty="0" smtClean="0">
                <a:solidFill>
                  <a:schemeClr val="bg1"/>
                </a:solidFill>
              </a:rPr>
              <a:t>ENB Money Management Group</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solidFill>
                  <a:schemeClr val="bg1"/>
                </a:solidFill>
              </a:rPr>
              <a:t>Performance Ratios</a:t>
            </a:r>
          </a:p>
        </p:txBody>
      </p:sp>
      <p:graphicFrame>
        <p:nvGraphicFramePr>
          <p:cNvPr id="6" name="Content Placeholder 3"/>
          <p:cNvGraphicFramePr>
            <a:graphicFrameLocks noGrp="1"/>
          </p:cNvGraphicFramePr>
          <p:nvPr>
            <p:ph idx="1"/>
            <p:extLst>
              <p:ext uri="{D42A27DB-BD31-4B8C-83A1-F6EECF244321}">
                <p14:modId xmlns:p14="http://schemas.microsoft.com/office/powerpoint/2010/main" val="2936680676"/>
              </p:ext>
            </p:extLst>
          </p:nvPr>
        </p:nvGraphicFramePr>
        <p:xfrm>
          <a:off x="533400" y="1662113"/>
          <a:ext cx="8077201" cy="2757488"/>
        </p:xfrm>
        <a:graphic>
          <a:graphicData uri="http://schemas.openxmlformats.org/drawingml/2006/table">
            <a:tbl>
              <a:tblPr firstRow="1" bandRow="1">
                <a:tableStyleId>{B301B821-A1FF-4177-AEE7-76D212191A09}</a:tableStyleId>
              </a:tblPr>
              <a:tblGrid>
                <a:gridCol w="3971057">
                  <a:extLst>
                    <a:ext uri="{9D8B030D-6E8A-4147-A177-3AD203B41FA5}">
                      <a16:colId xmlns:a16="http://schemas.microsoft.com/office/drawing/2014/main" xmlns="" val="20000"/>
                    </a:ext>
                  </a:extLst>
                </a:gridCol>
                <a:gridCol w="2059067">
                  <a:extLst>
                    <a:ext uri="{9D8B030D-6E8A-4147-A177-3AD203B41FA5}">
                      <a16:colId xmlns:a16="http://schemas.microsoft.com/office/drawing/2014/main" xmlns="" val="20001"/>
                    </a:ext>
                  </a:extLst>
                </a:gridCol>
                <a:gridCol w="2047077">
                  <a:extLst>
                    <a:ext uri="{9D8B030D-6E8A-4147-A177-3AD203B41FA5}">
                      <a16:colId xmlns:a16="http://schemas.microsoft.com/office/drawing/2014/main" xmlns="" val="20002"/>
                    </a:ext>
                  </a:extLst>
                </a:gridCol>
              </a:tblGrid>
              <a:tr h="846426">
                <a:tc>
                  <a:txBody>
                    <a:bodyPr/>
                    <a:lstStyle/>
                    <a:p>
                      <a:pPr algn="l"/>
                      <a:endParaRPr lang="en-US" sz="2200" dirty="0"/>
                    </a:p>
                  </a:txBody>
                  <a:tcPr marL="124064" marR="124064" marT="62007" marB="62007" anchor="ctr">
                    <a:solidFill>
                      <a:srgbClr val="A8D6E2"/>
                    </a:solidFill>
                  </a:tcPr>
                </a:tc>
                <a:tc>
                  <a:txBody>
                    <a:bodyPr/>
                    <a:lstStyle/>
                    <a:p>
                      <a:pPr algn="ctr"/>
                      <a:r>
                        <a:rPr lang="en-US" sz="2200" dirty="0" smtClean="0">
                          <a:solidFill>
                            <a:schemeClr val="tx1"/>
                          </a:solidFill>
                        </a:rPr>
                        <a:t>2017</a:t>
                      </a:r>
                    </a:p>
                    <a:p>
                      <a:pPr algn="ctr"/>
                      <a:r>
                        <a:rPr lang="en-US" sz="2200" dirty="0" smtClean="0">
                          <a:solidFill>
                            <a:schemeClr val="tx1"/>
                          </a:solidFill>
                        </a:rPr>
                        <a:t>%</a:t>
                      </a:r>
                      <a:endParaRPr lang="en-US" sz="2200" dirty="0">
                        <a:solidFill>
                          <a:schemeClr val="tx1"/>
                        </a:solidFill>
                      </a:endParaRPr>
                    </a:p>
                  </a:txBody>
                  <a:tcPr marL="124064" marR="124064" marT="62007" marB="62007" anchor="ctr">
                    <a:solidFill>
                      <a:srgbClr val="A8D6E2"/>
                    </a:solidFill>
                  </a:tcPr>
                </a:tc>
                <a:tc>
                  <a:txBody>
                    <a:bodyPr/>
                    <a:lstStyle/>
                    <a:p>
                      <a:pPr algn="ctr"/>
                      <a:r>
                        <a:rPr lang="en-US" sz="2200" dirty="0" smtClean="0">
                          <a:solidFill>
                            <a:schemeClr val="tx1"/>
                          </a:solidFill>
                        </a:rPr>
                        <a:t>2016</a:t>
                      </a:r>
                    </a:p>
                    <a:p>
                      <a:pPr algn="ctr"/>
                      <a:r>
                        <a:rPr lang="en-US" sz="2200" dirty="0" smtClean="0">
                          <a:solidFill>
                            <a:schemeClr val="tx1"/>
                          </a:solidFill>
                        </a:rPr>
                        <a:t>%</a:t>
                      </a:r>
                      <a:endParaRPr lang="en-US" sz="2200" dirty="0">
                        <a:solidFill>
                          <a:schemeClr val="tx1"/>
                        </a:solidFill>
                      </a:endParaRPr>
                    </a:p>
                  </a:txBody>
                  <a:tcPr marL="124064" marR="124064" marT="62007" marB="62007" anchor="ctr">
                    <a:solidFill>
                      <a:srgbClr val="A8D6E2"/>
                    </a:solidFill>
                  </a:tcPr>
                </a:tc>
                <a:extLst>
                  <a:ext uri="{0D108BD9-81ED-4DB2-BD59-A6C34878D82A}">
                    <a16:rowId xmlns:a16="http://schemas.microsoft.com/office/drawing/2014/main" xmlns="" val="10000"/>
                  </a:ext>
                </a:extLst>
              </a:tr>
              <a:tr h="533180">
                <a:tc>
                  <a:txBody>
                    <a:bodyPr/>
                    <a:lstStyle/>
                    <a:p>
                      <a:pPr algn="l"/>
                      <a:r>
                        <a:rPr lang="en-US" sz="2200" dirty="0" smtClean="0"/>
                        <a:t>Return on</a:t>
                      </a:r>
                      <a:r>
                        <a:rPr lang="en-US" sz="2200" baseline="0" dirty="0" smtClean="0"/>
                        <a:t> Average Assets (ROA)</a:t>
                      </a:r>
                      <a:endParaRPr lang="en-US" sz="2200" dirty="0"/>
                    </a:p>
                  </a:txBody>
                  <a:tcPr marL="124064" marR="124064" marT="62007" marB="62007" anchor="ctr">
                    <a:solidFill>
                      <a:schemeClr val="bg1"/>
                    </a:solidFill>
                  </a:tcPr>
                </a:tc>
                <a:tc>
                  <a:txBody>
                    <a:bodyPr/>
                    <a:lstStyle/>
                    <a:p>
                      <a:pPr algn="ctr"/>
                      <a:r>
                        <a:rPr lang="en-US" sz="2200" b="1" dirty="0" smtClean="0"/>
                        <a:t> 0.63</a:t>
                      </a:r>
                      <a:endParaRPr lang="en-US" sz="2200" b="1" dirty="0"/>
                    </a:p>
                  </a:txBody>
                  <a:tcPr marL="124064" marR="124064" marT="62007" marB="62007" anchor="ctr">
                    <a:solidFill>
                      <a:schemeClr val="bg1"/>
                    </a:solidFill>
                  </a:tcPr>
                </a:tc>
                <a:tc>
                  <a:txBody>
                    <a:bodyPr/>
                    <a:lstStyle/>
                    <a:p>
                      <a:pPr algn="ctr"/>
                      <a:r>
                        <a:rPr lang="en-US" sz="2200" b="1" dirty="0" smtClean="0"/>
                        <a:t> 0.80</a:t>
                      </a:r>
                      <a:endParaRPr lang="en-US" sz="2200" b="1" dirty="0"/>
                    </a:p>
                  </a:txBody>
                  <a:tcPr marL="124064" marR="124064" marT="62007" marB="62007" anchor="ctr">
                    <a:solidFill>
                      <a:schemeClr val="bg1"/>
                    </a:solidFill>
                  </a:tcPr>
                </a:tc>
                <a:extLst>
                  <a:ext uri="{0D108BD9-81ED-4DB2-BD59-A6C34878D82A}">
                    <a16:rowId xmlns:a16="http://schemas.microsoft.com/office/drawing/2014/main" xmlns="" val="10001"/>
                  </a:ext>
                </a:extLst>
              </a:tr>
              <a:tr h="459294">
                <a:tc>
                  <a:txBody>
                    <a:bodyPr/>
                    <a:lstStyle/>
                    <a:p>
                      <a:pPr algn="l"/>
                      <a:r>
                        <a:rPr lang="en-US" sz="2200" dirty="0" smtClean="0"/>
                        <a:t>Return</a:t>
                      </a:r>
                      <a:r>
                        <a:rPr lang="en-US" sz="2200" baseline="0" dirty="0" smtClean="0"/>
                        <a:t> on Average Equity (ROE)</a:t>
                      </a:r>
                      <a:endParaRPr lang="en-US" sz="2200" dirty="0"/>
                    </a:p>
                  </a:txBody>
                  <a:tcPr marL="124064" marR="124064" marT="62007" marB="62007" anchor="ctr">
                    <a:solidFill>
                      <a:schemeClr val="bg1"/>
                    </a:solidFill>
                  </a:tcPr>
                </a:tc>
                <a:tc>
                  <a:txBody>
                    <a:bodyPr/>
                    <a:lstStyle/>
                    <a:p>
                      <a:pPr algn="ctr"/>
                      <a:r>
                        <a:rPr lang="en-US" sz="2200" b="1" dirty="0" smtClean="0"/>
                        <a:t> 6.46</a:t>
                      </a:r>
                      <a:endParaRPr lang="en-US" sz="2200" b="1" dirty="0"/>
                    </a:p>
                  </a:txBody>
                  <a:tcPr marL="124064" marR="124064" marT="62007" marB="62007" anchor="ctr">
                    <a:solidFill>
                      <a:schemeClr val="bg1"/>
                    </a:solidFill>
                  </a:tcPr>
                </a:tc>
                <a:tc>
                  <a:txBody>
                    <a:bodyPr/>
                    <a:lstStyle/>
                    <a:p>
                      <a:pPr algn="ctr"/>
                      <a:r>
                        <a:rPr lang="en-US" sz="2200" b="1" baseline="0" dirty="0" smtClean="0"/>
                        <a:t> </a:t>
                      </a:r>
                      <a:r>
                        <a:rPr lang="en-US" sz="2200" b="1" dirty="0" smtClean="0"/>
                        <a:t>7.74</a:t>
                      </a:r>
                      <a:endParaRPr lang="en-US" sz="2200" b="1" dirty="0"/>
                    </a:p>
                  </a:txBody>
                  <a:tcPr marL="124064" marR="124064" marT="62007" marB="62007" anchor="ctr">
                    <a:solidFill>
                      <a:schemeClr val="bg1"/>
                    </a:solidFill>
                  </a:tcPr>
                </a:tc>
                <a:extLst>
                  <a:ext uri="{0D108BD9-81ED-4DB2-BD59-A6C34878D82A}">
                    <a16:rowId xmlns:a16="http://schemas.microsoft.com/office/drawing/2014/main" xmlns="" val="10002"/>
                  </a:ext>
                </a:extLst>
              </a:tr>
              <a:tr h="459294">
                <a:tc>
                  <a:txBody>
                    <a:bodyPr/>
                    <a:lstStyle/>
                    <a:p>
                      <a:pPr algn="l"/>
                      <a:r>
                        <a:rPr lang="en-US" sz="2200" dirty="0" smtClean="0"/>
                        <a:t>Net</a:t>
                      </a:r>
                      <a:r>
                        <a:rPr lang="en-US" sz="2200" baseline="0" dirty="0" smtClean="0"/>
                        <a:t> Interest Margin</a:t>
                      </a:r>
                      <a:endParaRPr lang="en-US" sz="2200" dirty="0"/>
                    </a:p>
                  </a:txBody>
                  <a:tcPr marL="124064" marR="124064" marT="62007" marB="62007" anchor="ctr">
                    <a:solidFill>
                      <a:schemeClr val="bg1"/>
                    </a:solidFill>
                  </a:tcPr>
                </a:tc>
                <a:tc>
                  <a:txBody>
                    <a:bodyPr/>
                    <a:lstStyle/>
                    <a:p>
                      <a:pPr algn="ctr"/>
                      <a:r>
                        <a:rPr lang="en-US" sz="2200" b="1" dirty="0" smtClean="0"/>
                        <a:t> 3.46</a:t>
                      </a:r>
                      <a:endParaRPr lang="en-US" sz="2200" b="1" dirty="0"/>
                    </a:p>
                  </a:txBody>
                  <a:tcPr marL="124064" marR="124064" marT="62007" marB="62007" anchor="ctr">
                    <a:solidFill>
                      <a:schemeClr val="bg1"/>
                    </a:solidFill>
                  </a:tcPr>
                </a:tc>
                <a:tc>
                  <a:txBody>
                    <a:bodyPr/>
                    <a:lstStyle/>
                    <a:p>
                      <a:pPr algn="ctr"/>
                      <a:r>
                        <a:rPr lang="en-US" sz="2200" b="1" dirty="0" smtClean="0"/>
                        <a:t> 3.12</a:t>
                      </a:r>
                      <a:endParaRPr lang="en-US" sz="2200" b="1" dirty="0"/>
                    </a:p>
                  </a:txBody>
                  <a:tcPr marL="124064" marR="124064" marT="62007" marB="62007" anchor="ctr">
                    <a:solidFill>
                      <a:schemeClr val="bg1"/>
                    </a:solidFill>
                  </a:tcPr>
                </a:tc>
                <a:extLst>
                  <a:ext uri="{0D108BD9-81ED-4DB2-BD59-A6C34878D82A}">
                    <a16:rowId xmlns:a16="http://schemas.microsoft.com/office/drawing/2014/main" xmlns="" val="10003"/>
                  </a:ext>
                </a:extLst>
              </a:tr>
              <a:tr h="459294">
                <a:tc>
                  <a:txBody>
                    <a:bodyPr/>
                    <a:lstStyle/>
                    <a:p>
                      <a:pPr algn="l"/>
                      <a:r>
                        <a:rPr lang="en-US" sz="2200" dirty="0" smtClean="0"/>
                        <a:t>Efficiency Ratio</a:t>
                      </a:r>
                      <a:endParaRPr lang="en-US" sz="2200" dirty="0"/>
                    </a:p>
                  </a:txBody>
                  <a:tcPr marL="124064" marR="124064" marT="62007" marB="62007" anchor="ctr">
                    <a:solidFill>
                      <a:schemeClr val="bg1"/>
                    </a:solidFill>
                  </a:tcPr>
                </a:tc>
                <a:tc>
                  <a:txBody>
                    <a:bodyPr/>
                    <a:lstStyle/>
                    <a:p>
                      <a:pPr algn="l"/>
                      <a:r>
                        <a:rPr lang="en-US" sz="2200" b="1" dirty="0" smtClean="0"/>
                        <a:t>       </a:t>
                      </a:r>
                      <a:r>
                        <a:rPr lang="en-US" sz="2200" b="1" baseline="0" dirty="0" smtClean="0"/>
                        <a:t> </a:t>
                      </a:r>
                      <a:r>
                        <a:rPr lang="en-US" sz="2200" b="1" dirty="0" smtClean="0"/>
                        <a:t>73.23  </a:t>
                      </a:r>
                      <a:endParaRPr lang="en-US" sz="2200" b="1" dirty="0"/>
                    </a:p>
                  </a:txBody>
                  <a:tcPr marL="124064" marR="124064" marT="62007" marB="62007" anchor="ctr">
                    <a:solidFill>
                      <a:schemeClr val="bg1"/>
                    </a:solidFill>
                  </a:tcPr>
                </a:tc>
                <a:tc>
                  <a:txBody>
                    <a:bodyPr/>
                    <a:lstStyle/>
                    <a:p>
                      <a:pPr algn="ctr"/>
                      <a:r>
                        <a:rPr lang="en-US" sz="2200" b="1" dirty="0" smtClean="0"/>
                        <a:t>75.12</a:t>
                      </a:r>
                      <a:endParaRPr lang="en-US" sz="2200" b="1" dirty="0"/>
                    </a:p>
                  </a:txBody>
                  <a:tcPr marL="124064" marR="124064" marT="62007" marB="62007" anchor="ctr">
                    <a:solidFill>
                      <a:schemeClr val="bg1"/>
                    </a:solidFill>
                  </a:tcPr>
                </a:tc>
                <a:extLst>
                  <a:ext uri="{0D108BD9-81ED-4DB2-BD59-A6C34878D82A}">
                    <a16:rowId xmlns:a16="http://schemas.microsoft.com/office/drawing/2014/main" xmlns="" val="10004"/>
                  </a:ext>
                </a:extLst>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solidFill>
                  <a:schemeClr val="bg1"/>
                </a:solidFill>
              </a:rPr>
              <a:t>Per Share Data</a:t>
            </a:r>
          </a:p>
        </p:txBody>
      </p:sp>
      <p:graphicFrame>
        <p:nvGraphicFramePr>
          <p:cNvPr id="6" name="Content Placeholder 3"/>
          <p:cNvGraphicFramePr>
            <a:graphicFrameLocks noGrp="1"/>
          </p:cNvGraphicFramePr>
          <p:nvPr>
            <p:ph idx="1"/>
          </p:nvPr>
        </p:nvGraphicFramePr>
        <p:xfrm>
          <a:off x="533400" y="1693863"/>
          <a:ext cx="8077199" cy="2116138"/>
        </p:xfrm>
        <a:graphic>
          <a:graphicData uri="http://schemas.openxmlformats.org/drawingml/2006/table">
            <a:tbl>
              <a:tblPr firstRow="1" bandRow="1">
                <a:tableStyleId>{B301B821-A1FF-4177-AEE7-76D212191A09}</a:tableStyleId>
              </a:tblPr>
              <a:tblGrid>
                <a:gridCol w="3666565">
                  <a:extLst>
                    <a:ext uri="{9D8B030D-6E8A-4147-A177-3AD203B41FA5}">
                      <a16:colId xmlns:a16="http://schemas.microsoft.com/office/drawing/2014/main" xmlns="" val="20000"/>
                    </a:ext>
                  </a:extLst>
                </a:gridCol>
                <a:gridCol w="2205317">
                  <a:extLst>
                    <a:ext uri="{9D8B030D-6E8A-4147-A177-3AD203B41FA5}">
                      <a16:colId xmlns:a16="http://schemas.microsoft.com/office/drawing/2014/main" xmlns="" val="20001"/>
                    </a:ext>
                  </a:extLst>
                </a:gridCol>
                <a:gridCol w="2205317">
                  <a:extLst>
                    <a:ext uri="{9D8B030D-6E8A-4147-A177-3AD203B41FA5}">
                      <a16:colId xmlns:a16="http://schemas.microsoft.com/office/drawing/2014/main" xmlns="" val="20002"/>
                    </a:ext>
                  </a:extLst>
                </a:gridCol>
              </a:tblGrid>
              <a:tr h="591773">
                <a:tc>
                  <a:txBody>
                    <a:bodyPr/>
                    <a:lstStyle/>
                    <a:p>
                      <a:pPr algn="l"/>
                      <a:endParaRPr lang="en-US" sz="2200" dirty="0"/>
                    </a:p>
                  </a:txBody>
                  <a:tcPr marL="124064" marR="124064" marT="62047" marB="62047">
                    <a:solidFill>
                      <a:srgbClr val="A8D6E2"/>
                    </a:solidFill>
                  </a:tcPr>
                </a:tc>
                <a:tc>
                  <a:txBody>
                    <a:bodyPr/>
                    <a:lstStyle/>
                    <a:p>
                      <a:pPr algn="ctr"/>
                      <a:r>
                        <a:rPr lang="en-US" sz="2200" dirty="0" smtClean="0">
                          <a:solidFill>
                            <a:schemeClr val="tx1"/>
                          </a:solidFill>
                        </a:rPr>
                        <a:t>2017</a:t>
                      </a:r>
                      <a:endParaRPr lang="en-US" sz="2200" dirty="0">
                        <a:solidFill>
                          <a:schemeClr val="tx1"/>
                        </a:solidFill>
                      </a:endParaRPr>
                    </a:p>
                  </a:txBody>
                  <a:tcPr marL="124064" marR="124064" marT="62047" marB="62047" anchor="ctr">
                    <a:solidFill>
                      <a:srgbClr val="A8D6E2"/>
                    </a:solidFill>
                  </a:tcPr>
                </a:tc>
                <a:tc>
                  <a:txBody>
                    <a:bodyPr/>
                    <a:lstStyle/>
                    <a:p>
                      <a:pPr algn="ctr"/>
                      <a:r>
                        <a:rPr lang="en-US" sz="2200" dirty="0" smtClean="0">
                          <a:solidFill>
                            <a:schemeClr val="tx1"/>
                          </a:solidFill>
                        </a:rPr>
                        <a:t>2016</a:t>
                      </a:r>
                      <a:endParaRPr lang="en-US" sz="2200" dirty="0">
                        <a:solidFill>
                          <a:schemeClr val="tx1"/>
                        </a:solidFill>
                      </a:endParaRPr>
                    </a:p>
                  </a:txBody>
                  <a:tcPr marL="124064" marR="124064" marT="62047" marB="62047" anchor="ctr">
                    <a:solidFill>
                      <a:srgbClr val="A8D6E2"/>
                    </a:solidFill>
                  </a:tcPr>
                </a:tc>
                <a:extLst>
                  <a:ext uri="{0D108BD9-81ED-4DB2-BD59-A6C34878D82A}">
                    <a16:rowId xmlns:a16="http://schemas.microsoft.com/office/drawing/2014/main" xmlns="" val="10000"/>
                  </a:ext>
                </a:extLst>
              </a:tr>
              <a:tr h="459454">
                <a:tc>
                  <a:txBody>
                    <a:bodyPr/>
                    <a:lstStyle/>
                    <a:p>
                      <a:pPr algn="l"/>
                      <a:r>
                        <a:rPr lang="en-US" sz="2200" dirty="0" smtClean="0"/>
                        <a:t>Earnings Per Share</a:t>
                      </a:r>
                      <a:endParaRPr lang="en-US" sz="2200" dirty="0"/>
                    </a:p>
                  </a:txBody>
                  <a:tcPr marL="124064" marR="124064" marT="62047" marB="62047" anchor="ctr">
                    <a:solidFill>
                      <a:schemeClr val="bg1"/>
                    </a:solidFill>
                  </a:tcPr>
                </a:tc>
                <a:tc>
                  <a:txBody>
                    <a:bodyPr/>
                    <a:lstStyle/>
                    <a:p>
                      <a:pPr algn="ctr"/>
                      <a:r>
                        <a:rPr lang="en-US" sz="2200" b="1" dirty="0" smtClean="0"/>
                        <a:t>$2.23</a:t>
                      </a:r>
                      <a:endParaRPr lang="en-US" sz="2200" b="1" dirty="0"/>
                    </a:p>
                  </a:txBody>
                  <a:tcPr marL="124064" marR="124064" marT="62047" marB="62047" anchor="ctr">
                    <a:solidFill>
                      <a:schemeClr val="bg1"/>
                    </a:solidFill>
                  </a:tcPr>
                </a:tc>
                <a:tc>
                  <a:txBody>
                    <a:bodyPr/>
                    <a:lstStyle/>
                    <a:p>
                      <a:pPr algn="ctr"/>
                      <a:r>
                        <a:rPr lang="en-US" sz="2200" b="1" dirty="0" smtClean="0"/>
                        <a:t>$2.65</a:t>
                      </a:r>
                      <a:endParaRPr lang="en-US" sz="2200" b="1" dirty="0"/>
                    </a:p>
                  </a:txBody>
                  <a:tcPr marL="124064" marR="124064" marT="62047" marB="62047" anchor="ctr">
                    <a:solidFill>
                      <a:schemeClr val="bg1"/>
                    </a:solidFill>
                  </a:tcPr>
                </a:tc>
                <a:extLst>
                  <a:ext uri="{0D108BD9-81ED-4DB2-BD59-A6C34878D82A}">
                    <a16:rowId xmlns:a16="http://schemas.microsoft.com/office/drawing/2014/main" xmlns="" val="10001"/>
                  </a:ext>
                </a:extLst>
              </a:tr>
              <a:tr h="531383">
                <a:tc>
                  <a:txBody>
                    <a:bodyPr/>
                    <a:lstStyle/>
                    <a:p>
                      <a:pPr algn="l"/>
                      <a:r>
                        <a:rPr lang="en-US" sz="2200" dirty="0" smtClean="0"/>
                        <a:t>Dividends Per Share</a:t>
                      </a:r>
                      <a:endParaRPr lang="en-US" sz="2200" dirty="0"/>
                    </a:p>
                  </a:txBody>
                  <a:tcPr marL="124064" marR="124064" marT="62047" marB="62047" anchor="ctr">
                    <a:solidFill>
                      <a:schemeClr val="bg1"/>
                    </a:solidFill>
                  </a:tcPr>
                </a:tc>
                <a:tc>
                  <a:txBody>
                    <a:bodyPr/>
                    <a:lstStyle/>
                    <a:p>
                      <a:pPr algn="ctr"/>
                      <a:r>
                        <a:rPr lang="en-US" sz="2200" b="1" dirty="0" smtClean="0"/>
                        <a:t>$1.12</a:t>
                      </a:r>
                      <a:endParaRPr lang="en-US" sz="2200" b="1" dirty="0"/>
                    </a:p>
                  </a:txBody>
                  <a:tcPr marL="124064" marR="124064" marT="62047" marB="62047" anchor="ctr">
                    <a:solidFill>
                      <a:schemeClr val="bg1"/>
                    </a:solidFill>
                  </a:tcPr>
                </a:tc>
                <a:tc>
                  <a:txBody>
                    <a:bodyPr/>
                    <a:lstStyle/>
                    <a:p>
                      <a:pPr algn="ctr"/>
                      <a:r>
                        <a:rPr lang="en-US" sz="2200" b="1" dirty="0" smtClean="0"/>
                        <a:t>$1.09</a:t>
                      </a:r>
                      <a:endParaRPr lang="en-US" sz="2200" b="1" dirty="0"/>
                    </a:p>
                  </a:txBody>
                  <a:tcPr marL="124064" marR="124064" marT="62047" marB="62047" anchor="ctr">
                    <a:solidFill>
                      <a:schemeClr val="bg1"/>
                    </a:solidFill>
                  </a:tcPr>
                </a:tc>
                <a:extLst>
                  <a:ext uri="{0D108BD9-81ED-4DB2-BD59-A6C34878D82A}">
                    <a16:rowId xmlns:a16="http://schemas.microsoft.com/office/drawing/2014/main" xmlns="" val="10002"/>
                  </a:ext>
                </a:extLst>
              </a:tr>
              <a:tr h="53352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dirty="0" smtClean="0"/>
                        <a:t>Dividend Payout Ratio</a:t>
                      </a:r>
                      <a:endParaRPr lang="en-US" sz="2200" dirty="0"/>
                    </a:p>
                  </a:txBody>
                  <a:tcPr marL="124064" marR="124064" marT="62047" marB="62047" anchor="ctr">
                    <a:solidFill>
                      <a:schemeClr val="bg1"/>
                    </a:solidFill>
                  </a:tcPr>
                </a:tc>
                <a:tc>
                  <a:txBody>
                    <a:bodyPr/>
                    <a:lstStyle/>
                    <a:p>
                      <a:pPr algn="ctr"/>
                      <a:r>
                        <a:rPr lang="en-US" sz="2200" b="1" dirty="0" smtClean="0"/>
                        <a:t> 50.22%</a:t>
                      </a:r>
                      <a:endParaRPr lang="en-US" sz="2200" b="1" dirty="0"/>
                    </a:p>
                  </a:txBody>
                  <a:tcPr marL="124064" marR="124064" marT="62047" marB="62047" anchor="ctr">
                    <a:solidFill>
                      <a:schemeClr val="bg1"/>
                    </a:solidFill>
                  </a:tcPr>
                </a:tc>
                <a:tc>
                  <a:txBody>
                    <a:bodyPr/>
                    <a:lstStyle/>
                    <a:p>
                      <a:pPr algn="ctr"/>
                      <a:r>
                        <a:rPr lang="en-US" sz="2200" b="1" dirty="0" smtClean="0"/>
                        <a:t> 41.13%</a:t>
                      </a:r>
                      <a:endParaRPr lang="en-US" sz="2200" b="1" dirty="0"/>
                    </a:p>
                  </a:txBody>
                  <a:tcPr marL="124064" marR="124064" marT="62047" marB="62047" anchor="ctr">
                    <a:solidFill>
                      <a:schemeClr val="bg1"/>
                    </a:solidFill>
                  </a:tcPr>
                </a:tc>
                <a:extLst>
                  <a:ext uri="{0D108BD9-81ED-4DB2-BD59-A6C34878D82A}">
                    <a16:rowId xmlns:a16="http://schemas.microsoft.com/office/drawing/2014/main" xmlns="" val="10003"/>
                  </a:ext>
                </a:extLst>
              </a:tr>
            </a:tbl>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2"/>
          <p:cNvSpPr>
            <a:spLocks noGrp="1"/>
          </p:cNvSpPr>
          <p:nvPr>
            <p:ph type="title" idx="4294967295"/>
          </p:nvPr>
        </p:nvSpPr>
        <p:spPr bwMode="auto">
          <a:xfrm>
            <a:off x="76200" y="457200"/>
            <a:ext cx="89154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solidFill>
                  <a:schemeClr val="bg1"/>
                </a:solidFill>
              </a:rPr>
              <a:t>2017 Peer Analysis</a:t>
            </a:r>
          </a:p>
        </p:txBody>
      </p:sp>
      <p:graphicFrame>
        <p:nvGraphicFramePr>
          <p:cNvPr id="6" name="Content Placeholder 3"/>
          <p:cNvGraphicFramePr>
            <a:graphicFrameLocks noGrp="1"/>
          </p:cNvGraphicFramePr>
          <p:nvPr>
            <p:ph idx="1"/>
            <p:extLst>
              <p:ext uri="{D42A27DB-BD31-4B8C-83A1-F6EECF244321}">
                <p14:modId xmlns:p14="http://schemas.microsoft.com/office/powerpoint/2010/main" val="462366488"/>
              </p:ext>
            </p:extLst>
          </p:nvPr>
        </p:nvGraphicFramePr>
        <p:xfrm>
          <a:off x="533400" y="1687513"/>
          <a:ext cx="8077201" cy="3113086"/>
        </p:xfrm>
        <a:graphic>
          <a:graphicData uri="http://schemas.openxmlformats.org/drawingml/2006/table">
            <a:tbl>
              <a:tblPr firstRow="1" bandRow="1">
                <a:tableStyleId>{B301B821-A1FF-4177-AEE7-76D212191A09}</a:tableStyleId>
              </a:tblPr>
              <a:tblGrid>
                <a:gridCol w="4038600">
                  <a:extLst>
                    <a:ext uri="{9D8B030D-6E8A-4147-A177-3AD203B41FA5}">
                      <a16:colId xmlns:a16="http://schemas.microsoft.com/office/drawing/2014/main" xmlns="" val="20000"/>
                    </a:ext>
                  </a:extLst>
                </a:gridCol>
                <a:gridCol w="1944512">
                  <a:extLst>
                    <a:ext uri="{9D8B030D-6E8A-4147-A177-3AD203B41FA5}">
                      <a16:colId xmlns:a16="http://schemas.microsoft.com/office/drawing/2014/main" xmlns="" val="20001"/>
                    </a:ext>
                  </a:extLst>
                </a:gridCol>
                <a:gridCol w="2094089">
                  <a:extLst>
                    <a:ext uri="{9D8B030D-6E8A-4147-A177-3AD203B41FA5}">
                      <a16:colId xmlns:a16="http://schemas.microsoft.com/office/drawing/2014/main" xmlns="" val="20002"/>
                    </a:ext>
                  </a:extLst>
                </a:gridCol>
              </a:tblGrid>
              <a:tr h="794733">
                <a:tc>
                  <a:txBody>
                    <a:bodyPr/>
                    <a:lstStyle/>
                    <a:p>
                      <a:pPr algn="l"/>
                      <a:endParaRPr lang="en-US" sz="2200" dirty="0" smtClean="0">
                        <a:solidFill>
                          <a:schemeClr val="tx1"/>
                        </a:solidFill>
                      </a:endParaRPr>
                    </a:p>
                    <a:p>
                      <a:pPr algn="l"/>
                      <a:r>
                        <a:rPr lang="en-US" sz="2200" dirty="0" smtClean="0">
                          <a:solidFill>
                            <a:schemeClr val="tx1"/>
                          </a:solidFill>
                        </a:rPr>
                        <a:t>Measurement</a:t>
                      </a:r>
                      <a:endParaRPr lang="en-US" sz="2200" dirty="0">
                        <a:solidFill>
                          <a:schemeClr val="tx1"/>
                        </a:solidFill>
                      </a:endParaRPr>
                    </a:p>
                  </a:txBody>
                  <a:tcPr marL="124064" marR="124064" marT="62040" marB="62040">
                    <a:solidFill>
                      <a:srgbClr val="A8D6E2"/>
                    </a:solidFill>
                  </a:tcPr>
                </a:tc>
                <a:tc>
                  <a:txBody>
                    <a:bodyPr/>
                    <a:lstStyle/>
                    <a:p>
                      <a:pPr algn="ctr"/>
                      <a:r>
                        <a:rPr lang="en-US" sz="2200" dirty="0" smtClean="0">
                          <a:solidFill>
                            <a:schemeClr val="tx1"/>
                          </a:solidFill>
                        </a:rPr>
                        <a:t>ENBP</a:t>
                      </a:r>
                      <a:endParaRPr lang="en-US" sz="2200" baseline="0" dirty="0" smtClean="0">
                        <a:solidFill>
                          <a:schemeClr val="tx1"/>
                        </a:solidFill>
                      </a:endParaRPr>
                    </a:p>
                    <a:p>
                      <a:pPr algn="ctr"/>
                      <a:r>
                        <a:rPr lang="en-US" sz="2200" baseline="0" dirty="0" smtClean="0">
                          <a:solidFill>
                            <a:schemeClr val="tx1"/>
                          </a:solidFill>
                        </a:rPr>
                        <a:t>%</a:t>
                      </a:r>
                      <a:endParaRPr lang="en-US" sz="2200" dirty="0">
                        <a:solidFill>
                          <a:schemeClr val="tx1"/>
                        </a:solidFill>
                      </a:endParaRPr>
                    </a:p>
                  </a:txBody>
                  <a:tcPr marL="124064" marR="124064" marT="62040" marB="62040" anchor="ctr">
                    <a:solidFill>
                      <a:srgbClr val="A8D6E2"/>
                    </a:solidFill>
                  </a:tcPr>
                </a:tc>
                <a:tc>
                  <a:txBody>
                    <a:bodyPr/>
                    <a:lstStyle/>
                    <a:p>
                      <a:pPr algn="ctr"/>
                      <a:r>
                        <a:rPr lang="en-US" sz="2200" dirty="0" smtClean="0">
                          <a:solidFill>
                            <a:schemeClr val="tx1"/>
                          </a:solidFill>
                        </a:rPr>
                        <a:t>PA Bank Peer* </a:t>
                      </a:r>
                    </a:p>
                    <a:p>
                      <a:pPr algn="ctr"/>
                      <a:r>
                        <a:rPr lang="en-US" sz="2200" dirty="0" smtClean="0">
                          <a:solidFill>
                            <a:schemeClr val="tx1"/>
                          </a:solidFill>
                        </a:rPr>
                        <a:t>%</a:t>
                      </a:r>
                      <a:endParaRPr lang="en-US" sz="2200" dirty="0">
                        <a:solidFill>
                          <a:schemeClr val="tx1"/>
                        </a:solidFill>
                      </a:endParaRPr>
                    </a:p>
                  </a:txBody>
                  <a:tcPr marL="124064" marR="124064" marT="62040" marB="62040" anchor="ctr">
                    <a:solidFill>
                      <a:srgbClr val="A8D6E2"/>
                    </a:solidFill>
                  </a:tcPr>
                </a:tc>
                <a:extLst>
                  <a:ext uri="{0D108BD9-81ED-4DB2-BD59-A6C34878D82A}">
                    <a16:rowId xmlns:a16="http://schemas.microsoft.com/office/drawing/2014/main" xmlns="" val="10000"/>
                  </a:ext>
                </a:extLst>
              </a:tr>
              <a:tr h="480729">
                <a:tc>
                  <a:txBody>
                    <a:bodyPr/>
                    <a:lstStyle/>
                    <a:p>
                      <a:r>
                        <a:rPr lang="en-US" sz="2200" dirty="0" smtClean="0">
                          <a:solidFill>
                            <a:schemeClr val="tx1"/>
                          </a:solidFill>
                        </a:rPr>
                        <a:t>Return of Average</a:t>
                      </a:r>
                      <a:r>
                        <a:rPr lang="en-US" sz="2200" baseline="0" dirty="0" smtClean="0">
                          <a:solidFill>
                            <a:schemeClr val="tx1"/>
                          </a:solidFill>
                        </a:rPr>
                        <a:t> Assets</a:t>
                      </a:r>
                      <a:endParaRPr lang="en-US" sz="2200" dirty="0">
                        <a:solidFill>
                          <a:schemeClr val="tx1"/>
                        </a:solidFill>
                      </a:endParaRPr>
                    </a:p>
                  </a:txBody>
                  <a:tcPr marL="124064" marR="124064" marT="62040" marB="62040" anchor="ctr">
                    <a:solidFill>
                      <a:schemeClr val="bg1"/>
                    </a:solidFill>
                  </a:tcPr>
                </a:tc>
                <a:tc>
                  <a:txBody>
                    <a:bodyPr/>
                    <a:lstStyle/>
                    <a:p>
                      <a:pPr algn="ctr"/>
                      <a:r>
                        <a:rPr lang="en-US" sz="2200" b="1" dirty="0" smtClean="0">
                          <a:solidFill>
                            <a:schemeClr val="tx1"/>
                          </a:solidFill>
                        </a:rPr>
                        <a:t>0.63</a:t>
                      </a:r>
                    </a:p>
                  </a:txBody>
                  <a:tcPr marL="124064" marR="124064" marT="62040" marB="62040" anchor="ctr">
                    <a:solidFill>
                      <a:schemeClr val="bg1"/>
                    </a:solidFill>
                  </a:tcPr>
                </a:tc>
                <a:tc>
                  <a:txBody>
                    <a:bodyPr/>
                    <a:lstStyle/>
                    <a:p>
                      <a:pPr algn="ctr"/>
                      <a:r>
                        <a:rPr lang="en-US" sz="2200" b="0" dirty="0" smtClean="0">
                          <a:solidFill>
                            <a:schemeClr val="tx1"/>
                          </a:solidFill>
                        </a:rPr>
                        <a:t>0.74</a:t>
                      </a:r>
                    </a:p>
                  </a:txBody>
                  <a:tcPr marL="124064" marR="124064" marT="62040" marB="62040" anchor="ctr">
                    <a:solidFill>
                      <a:schemeClr val="bg1"/>
                    </a:solidFill>
                  </a:tcPr>
                </a:tc>
                <a:extLst>
                  <a:ext uri="{0D108BD9-81ED-4DB2-BD59-A6C34878D82A}">
                    <a16:rowId xmlns:a16="http://schemas.microsoft.com/office/drawing/2014/main" xmlns="" val="10001"/>
                  </a:ext>
                </a:extLst>
              </a:tr>
              <a:tr h="459406">
                <a:tc>
                  <a:txBody>
                    <a:bodyPr/>
                    <a:lstStyle/>
                    <a:p>
                      <a:pPr algn="l"/>
                      <a:r>
                        <a:rPr lang="en-US" sz="2200" dirty="0" smtClean="0">
                          <a:solidFill>
                            <a:schemeClr val="tx1"/>
                          </a:solidFill>
                        </a:rPr>
                        <a:t>Return on Average Equity</a:t>
                      </a:r>
                      <a:endParaRPr lang="en-US" sz="2200" dirty="0">
                        <a:solidFill>
                          <a:schemeClr val="tx1"/>
                        </a:solidFill>
                      </a:endParaRPr>
                    </a:p>
                  </a:txBody>
                  <a:tcPr marL="124064" marR="124064" marT="62040" marB="62040" anchor="ctr">
                    <a:solidFill>
                      <a:schemeClr val="bg1"/>
                    </a:solidFill>
                  </a:tcPr>
                </a:tc>
                <a:tc>
                  <a:txBody>
                    <a:bodyPr/>
                    <a:lstStyle/>
                    <a:p>
                      <a:pPr algn="ctr"/>
                      <a:r>
                        <a:rPr lang="en-US" sz="2200" b="1" dirty="0" smtClean="0">
                          <a:solidFill>
                            <a:schemeClr val="tx1"/>
                          </a:solidFill>
                        </a:rPr>
                        <a:t>6.5</a:t>
                      </a:r>
                      <a:endParaRPr lang="en-US" sz="2200" b="1" dirty="0">
                        <a:solidFill>
                          <a:schemeClr val="tx1"/>
                        </a:solidFill>
                      </a:endParaRPr>
                    </a:p>
                  </a:txBody>
                  <a:tcPr marL="124064" marR="124064" marT="62040" marB="62040" anchor="ctr">
                    <a:solidFill>
                      <a:schemeClr val="bg1"/>
                    </a:solidFill>
                  </a:tcPr>
                </a:tc>
                <a:tc>
                  <a:txBody>
                    <a:bodyPr/>
                    <a:lstStyle/>
                    <a:p>
                      <a:pPr algn="ctr"/>
                      <a:r>
                        <a:rPr lang="en-US" sz="2200" dirty="0" smtClean="0">
                          <a:solidFill>
                            <a:schemeClr val="tx1"/>
                          </a:solidFill>
                        </a:rPr>
                        <a:t>7.5</a:t>
                      </a:r>
                      <a:endParaRPr lang="en-US" sz="2200" dirty="0">
                        <a:solidFill>
                          <a:schemeClr val="tx1"/>
                        </a:solidFill>
                      </a:endParaRPr>
                    </a:p>
                  </a:txBody>
                  <a:tcPr marL="124064" marR="124064" marT="62040" marB="62040" anchor="ctr">
                    <a:solidFill>
                      <a:schemeClr val="bg1"/>
                    </a:solidFill>
                  </a:tcPr>
                </a:tc>
                <a:extLst>
                  <a:ext uri="{0D108BD9-81ED-4DB2-BD59-A6C34878D82A}">
                    <a16:rowId xmlns:a16="http://schemas.microsoft.com/office/drawing/2014/main" xmlns="" val="10002"/>
                  </a:ext>
                </a:extLst>
              </a:tr>
              <a:tr h="459406">
                <a:tc>
                  <a:txBody>
                    <a:bodyPr/>
                    <a:lstStyle/>
                    <a:p>
                      <a:pPr algn="l"/>
                      <a:r>
                        <a:rPr lang="en-US" sz="2200" dirty="0" smtClean="0">
                          <a:solidFill>
                            <a:schemeClr val="tx1"/>
                          </a:solidFill>
                        </a:rPr>
                        <a:t>Price to Earnings</a:t>
                      </a:r>
                      <a:endParaRPr lang="en-US" sz="2200" dirty="0">
                        <a:solidFill>
                          <a:schemeClr val="tx1"/>
                        </a:solidFill>
                      </a:endParaRPr>
                    </a:p>
                  </a:txBody>
                  <a:tcPr marL="124064" marR="124064" marT="62040" marB="62040" anchor="ctr">
                    <a:solidFill>
                      <a:schemeClr val="bg1"/>
                    </a:solidFill>
                  </a:tcPr>
                </a:tc>
                <a:tc>
                  <a:txBody>
                    <a:bodyPr/>
                    <a:lstStyle/>
                    <a:p>
                      <a:pPr algn="ctr"/>
                      <a:r>
                        <a:rPr lang="en-US" sz="2200" b="1" dirty="0" smtClean="0">
                          <a:solidFill>
                            <a:schemeClr val="tx1"/>
                          </a:solidFill>
                        </a:rPr>
                        <a:t>15.5</a:t>
                      </a:r>
                      <a:endParaRPr lang="en-US" sz="2200" b="1" dirty="0">
                        <a:solidFill>
                          <a:schemeClr val="tx1"/>
                        </a:solidFill>
                      </a:endParaRPr>
                    </a:p>
                  </a:txBody>
                  <a:tcPr marL="124064" marR="124064" marT="62040" marB="62040" anchor="ctr">
                    <a:solidFill>
                      <a:schemeClr val="bg1"/>
                    </a:solidFill>
                  </a:tcPr>
                </a:tc>
                <a:tc>
                  <a:txBody>
                    <a:bodyPr/>
                    <a:lstStyle/>
                    <a:p>
                      <a:pPr algn="ctr"/>
                      <a:r>
                        <a:rPr lang="en-US" sz="2200" b="0" dirty="0" smtClean="0">
                          <a:solidFill>
                            <a:schemeClr val="tx1"/>
                          </a:solidFill>
                        </a:rPr>
                        <a:t>17.7</a:t>
                      </a:r>
                      <a:endParaRPr lang="en-US" sz="2200" b="0" dirty="0">
                        <a:solidFill>
                          <a:schemeClr val="tx1"/>
                        </a:solidFill>
                      </a:endParaRPr>
                    </a:p>
                  </a:txBody>
                  <a:tcPr marL="124064" marR="124064" marT="62040" marB="62040" anchor="ctr">
                    <a:solidFill>
                      <a:schemeClr val="bg1"/>
                    </a:solidFill>
                  </a:tcPr>
                </a:tc>
                <a:extLst>
                  <a:ext uri="{0D108BD9-81ED-4DB2-BD59-A6C34878D82A}">
                    <a16:rowId xmlns:a16="http://schemas.microsoft.com/office/drawing/2014/main" xmlns="" val="10003"/>
                  </a:ext>
                </a:extLst>
              </a:tr>
              <a:tr h="459406">
                <a:tc>
                  <a:txBody>
                    <a:bodyPr/>
                    <a:lstStyle/>
                    <a:p>
                      <a:pPr algn="l"/>
                      <a:r>
                        <a:rPr lang="en-US" sz="2200" dirty="0" smtClean="0">
                          <a:solidFill>
                            <a:schemeClr val="tx1"/>
                          </a:solidFill>
                        </a:rPr>
                        <a:t>Price to Tangible Book</a:t>
                      </a:r>
                      <a:endParaRPr lang="en-US" sz="2200" dirty="0">
                        <a:solidFill>
                          <a:schemeClr val="tx1"/>
                        </a:solidFill>
                      </a:endParaRPr>
                    </a:p>
                  </a:txBody>
                  <a:tcPr marL="124064" marR="124064" marT="62040" marB="62040" anchor="ctr">
                    <a:solidFill>
                      <a:schemeClr val="bg1"/>
                    </a:solidFill>
                  </a:tcPr>
                </a:tc>
                <a:tc>
                  <a:txBody>
                    <a:bodyPr/>
                    <a:lstStyle/>
                    <a:p>
                      <a:pPr algn="ctr"/>
                      <a:r>
                        <a:rPr lang="en-US" sz="2200" b="1" dirty="0" smtClean="0">
                          <a:solidFill>
                            <a:schemeClr val="tx1"/>
                          </a:solidFill>
                        </a:rPr>
                        <a:t>98.8</a:t>
                      </a:r>
                      <a:endParaRPr lang="en-US" sz="2200" b="1" dirty="0">
                        <a:solidFill>
                          <a:schemeClr val="tx1"/>
                        </a:solidFill>
                      </a:endParaRPr>
                    </a:p>
                  </a:txBody>
                  <a:tcPr marL="124064" marR="124064" marT="62040" marB="62040" anchor="ctr">
                    <a:solidFill>
                      <a:schemeClr val="bg1"/>
                    </a:solidFill>
                  </a:tcPr>
                </a:tc>
                <a:tc>
                  <a:txBody>
                    <a:bodyPr/>
                    <a:lstStyle/>
                    <a:p>
                      <a:pPr algn="ctr"/>
                      <a:r>
                        <a:rPr lang="en-US" sz="2200" b="0" dirty="0" smtClean="0">
                          <a:solidFill>
                            <a:schemeClr val="tx1"/>
                          </a:solidFill>
                        </a:rPr>
                        <a:t>146.4</a:t>
                      </a:r>
                      <a:endParaRPr lang="en-US" sz="2200" b="0" dirty="0">
                        <a:solidFill>
                          <a:schemeClr val="tx1"/>
                        </a:solidFill>
                      </a:endParaRPr>
                    </a:p>
                  </a:txBody>
                  <a:tcPr marL="124064" marR="124064" marT="62040" marB="62040" anchor="ctr">
                    <a:solidFill>
                      <a:schemeClr val="bg1"/>
                    </a:solidFill>
                  </a:tcPr>
                </a:tc>
                <a:extLst>
                  <a:ext uri="{0D108BD9-81ED-4DB2-BD59-A6C34878D82A}">
                    <a16:rowId xmlns:a16="http://schemas.microsoft.com/office/drawing/2014/main" xmlns="" val="10004"/>
                  </a:ext>
                </a:extLst>
              </a:tr>
              <a:tr h="459406">
                <a:tc>
                  <a:txBody>
                    <a:bodyPr/>
                    <a:lstStyle/>
                    <a:p>
                      <a:pPr algn="l"/>
                      <a:r>
                        <a:rPr lang="en-US" sz="2200" smtClean="0">
                          <a:solidFill>
                            <a:schemeClr val="tx1"/>
                          </a:solidFill>
                        </a:rPr>
                        <a:t>Dividend Yield</a:t>
                      </a:r>
                      <a:endParaRPr lang="en-US" sz="2200" dirty="0">
                        <a:solidFill>
                          <a:schemeClr val="tx1"/>
                        </a:solidFill>
                      </a:endParaRPr>
                    </a:p>
                  </a:txBody>
                  <a:tcPr marL="124064" marR="124064" marT="62040" marB="62040" anchor="ctr">
                    <a:solidFill>
                      <a:schemeClr val="bg1"/>
                    </a:solidFill>
                  </a:tcPr>
                </a:tc>
                <a:tc>
                  <a:txBody>
                    <a:bodyPr/>
                    <a:lstStyle/>
                    <a:p>
                      <a:pPr algn="ctr"/>
                      <a:r>
                        <a:rPr lang="en-US" sz="2200" b="1" dirty="0" smtClean="0">
                          <a:solidFill>
                            <a:schemeClr val="tx1"/>
                          </a:solidFill>
                        </a:rPr>
                        <a:t>3.27</a:t>
                      </a:r>
                      <a:endParaRPr lang="en-US" sz="2200" b="1" dirty="0">
                        <a:solidFill>
                          <a:schemeClr val="tx1"/>
                        </a:solidFill>
                      </a:endParaRPr>
                    </a:p>
                  </a:txBody>
                  <a:tcPr marL="124064" marR="124064" marT="62040" marB="62040" anchor="ctr">
                    <a:solidFill>
                      <a:schemeClr val="bg1"/>
                    </a:solidFill>
                  </a:tcPr>
                </a:tc>
                <a:tc>
                  <a:txBody>
                    <a:bodyPr/>
                    <a:lstStyle/>
                    <a:p>
                      <a:pPr algn="ctr"/>
                      <a:r>
                        <a:rPr lang="en-US" sz="2200" b="0" dirty="0" smtClean="0">
                          <a:solidFill>
                            <a:schemeClr val="tx1"/>
                          </a:solidFill>
                        </a:rPr>
                        <a:t>2.46</a:t>
                      </a:r>
                      <a:endParaRPr lang="en-US" sz="2200" b="0" dirty="0">
                        <a:solidFill>
                          <a:schemeClr val="tx1"/>
                        </a:solidFill>
                      </a:endParaRPr>
                    </a:p>
                  </a:txBody>
                  <a:tcPr marL="124064" marR="124064" marT="62040" marB="62040" anchor="ctr">
                    <a:solidFill>
                      <a:schemeClr val="bg1"/>
                    </a:solidFill>
                  </a:tcPr>
                </a:tc>
                <a:extLst>
                  <a:ext uri="{0D108BD9-81ED-4DB2-BD59-A6C34878D82A}">
                    <a16:rowId xmlns:a16="http://schemas.microsoft.com/office/drawing/2014/main" xmlns="" val="10005"/>
                  </a:ext>
                </a:extLst>
              </a:tr>
            </a:tbl>
          </a:graphicData>
        </a:graphic>
      </p:graphicFrame>
      <p:sp>
        <p:nvSpPr>
          <p:cNvPr id="79903" name="TextBox 1"/>
          <p:cNvSpPr txBox="1">
            <a:spLocks noChangeArrowheads="1"/>
          </p:cNvSpPr>
          <p:nvPr/>
        </p:nvSpPr>
        <p:spPr bwMode="auto">
          <a:xfrm>
            <a:off x="457200" y="4876800"/>
            <a:ext cx="8229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bg1"/>
                </a:solidFill>
                <a:latin typeface="Times New Roman" pitchFamily="18" charset="0"/>
                <a:cs typeface="Times New Roman" pitchFamily="18" charset="0"/>
              </a:defRPr>
            </a:lvl1pPr>
            <a:lvl2pPr marL="742950" indent="-285750">
              <a:spcBef>
                <a:spcPct val="20000"/>
              </a:spcBef>
              <a:buFont typeface="Arial" pitchFamily="34" charset="0"/>
              <a:buChar char="–"/>
              <a:defRPr sz="2800">
                <a:solidFill>
                  <a:schemeClr val="bg1"/>
                </a:solidFill>
                <a:latin typeface="Times New Roman" pitchFamily="18" charset="0"/>
                <a:cs typeface="Times New Roman" pitchFamily="18" charset="0"/>
              </a:defRPr>
            </a:lvl2pPr>
            <a:lvl3pPr marL="1143000" indent="-228600">
              <a:spcBef>
                <a:spcPct val="20000"/>
              </a:spcBef>
              <a:buFont typeface="Arial" pitchFamily="34" charset="0"/>
              <a:buChar char="•"/>
              <a:defRPr sz="2400">
                <a:solidFill>
                  <a:schemeClr val="bg1"/>
                </a:solidFill>
                <a:latin typeface="Times New Roman" pitchFamily="18" charset="0"/>
                <a:cs typeface="Times New Roman" pitchFamily="18" charset="0"/>
              </a:defRPr>
            </a:lvl3pPr>
            <a:lvl4pPr marL="1600200" indent="-228600">
              <a:spcBef>
                <a:spcPct val="20000"/>
              </a:spcBef>
              <a:buFont typeface="Arial" pitchFamily="34" charset="0"/>
              <a:buChar char="–"/>
              <a:defRPr sz="2000">
                <a:solidFill>
                  <a:schemeClr val="bg1"/>
                </a:solidFill>
                <a:latin typeface="Times New Roman" pitchFamily="18" charset="0"/>
                <a:cs typeface="Times New Roman" pitchFamily="18" charset="0"/>
              </a:defRPr>
            </a:lvl4pPr>
            <a:lvl5pPr marL="2057400" indent="-228600">
              <a:spcBef>
                <a:spcPct val="20000"/>
              </a:spcBef>
              <a:buFont typeface="Arial" pitchFamily="34" charset="0"/>
              <a:buChar char="»"/>
              <a:defRPr sz="2000">
                <a:solidFill>
                  <a:schemeClr val="bg1"/>
                </a:solidFill>
                <a:latin typeface="Times New Roman" pitchFamily="18" charset="0"/>
                <a:cs typeface="Times New Roman" pitchFamily="18" charset="0"/>
              </a:defRPr>
            </a:lvl5pPr>
            <a:lvl6pPr marL="25146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6pPr>
            <a:lvl7pPr marL="29718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7pPr>
            <a:lvl8pPr marL="34290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8pPr>
            <a:lvl9pPr marL="38862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9pPr>
          </a:lstStyle>
          <a:p>
            <a:pPr eaLnBrk="1" hangingPunct="1">
              <a:spcBef>
                <a:spcPct val="0"/>
              </a:spcBef>
              <a:buFontTx/>
              <a:buNone/>
            </a:pPr>
            <a:r>
              <a:rPr lang="en-US" altLang="en-US" sz="1200"/>
              <a:t>*Data as of December 31, 2017 from Boenning &amp; Scattergood, Inc., 1</a:t>
            </a:r>
            <a:r>
              <a:rPr lang="en-US" altLang="en-US" sz="1200" baseline="30000"/>
              <a:t>st</a:t>
            </a:r>
            <a:r>
              <a:rPr lang="en-US" altLang="en-US" sz="1200"/>
              <a:t> Qtr. 2018 Mid-Atlantic Regional Bank &amp; Thrift Revie</a:t>
            </a:r>
            <a:r>
              <a:rPr lang="en-US" altLang="en-US" sz="1400"/>
              <a:t>w</a:t>
            </a:r>
          </a:p>
          <a:p>
            <a:pPr eaLnBrk="1" hangingPunct="1">
              <a:spcBef>
                <a:spcPct val="0"/>
              </a:spcBef>
              <a:buFontTx/>
              <a:buNone/>
            </a:pPr>
            <a:r>
              <a:rPr lang="en-US" altLang="en-US" sz="1400"/>
              <a:t>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solidFill>
                  <a:srgbClr val="FFFFFF"/>
                </a:solidFill>
              </a:rPr>
              <a:t>2017 Peer Analysis</a:t>
            </a:r>
            <a:endParaRPr lang="en-US" altLang="en-US" b="1" smtClean="0">
              <a:solidFill>
                <a:schemeClr val="bg1"/>
              </a:solidFill>
            </a:endParaRPr>
          </a:p>
        </p:txBody>
      </p:sp>
      <p:graphicFrame>
        <p:nvGraphicFramePr>
          <p:cNvPr id="6" name="Content Placeholder 3"/>
          <p:cNvGraphicFramePr>
            <a:graphicFrameLocks noGrp="1"/>
          </p:cNvGraphicFramePr>
          <p:nvPr>
            <p:ph idx="1"/>
          </p:nvPr>
        </p:nvGraphicFramePr>
        <p:xfrm>
          <a:off x="533400" y="1692275"/>
          <a:ext cx="8077200" cy="3113089"/>
        </p:xfrm>
        <a:graphic>
          <a:graphicData uri="http://schemas.openxmlformats.org/drawingml/2006/table">
            <a:tbl>
              <a:tblPr firstRow="1" bandRow="1">
                <a:tableStyleId>{B301B821-A1FF-4177-AEE7-76D212191A09}</a:tableStyleId>
              </a:tblPr>
              <a:tblGrid>
                <a:gridCol w="4800600">
                  <a:extLst>
                    <a:ext uri="{9D8B030D-6E8A-4147-A177-3AD203B41FA5}">
                      <a16:colId xmlns:a16="http://schemas.microsoft.com/office/drawing/2014/main" xmlns="" val="20000"/>
                    </a:ext>
                  </a:extLst>
                </a:gridCol>
                <a:gridCol w="1219200">
                  <a:extLst>
                    <a:ext uri="{9D8B030D-6E8A-4147-A177-3AD203B41FA5}">
                      <a16:colId xmlns:a16="http://schemas.microsoft.com/office/drawing/2014/main" xmlns="" val="20001"/>
                    </a:ext>
                  </a:extLst>
                </a:gridCol>
                <a:gridCol w="2057400">
                  <a:extLst>
                    <a:ext uri="{9D8B030D-6E8A-4147-A177-3AD203B41FA5}">
                      <a16:colId xmlns:a16="http://schemas.microsoft.com/office/drawing/2014/main" xmlns="" val="20002"/>
                    </a:ext>
                  </a:extLst>
                </a:gridCol>
              </a:tblGrid>
              <a:tr h="794732">
                <a:tc>
                  <a:txBody>
                    <a:bodyPr/>
                    <a:lstStyle/>
                    <a:p>
                      <a:pPr algn="l"/>
                      <a:endParaRPr lang="en-US" sz="2200" dirty="0" smtClean="0">
                        <a:solidFill>
                          <a:schemeClr val="tx1"/>
                        </a:solidFill>
                      </a:endParaRPr>
                    </a:p>
                    <a:p>
                      <a:pPr algn="l"/>
                      <a:r>
                        <a:rPr lang="en-US" sz="2200" dirty="0" smtClean="0">
                          <a:solidFill>
                            <a:schemeClr val="tx1"/>
                          </a:solidFill>
                        </a:rPr>
                        <a:t>Measurement</a:t>
                      </a:r>
                      <a:endParaRPr lang="en-US" sz="2200" dirty="0">
                        <a:solidFill>
                          <a:schemeClr val="tx1"/>
                        </a:solidFill>
                      </a:endParaRPr>
                    </a:p>
                  </a:txBody>
                  <a:tcPr marL="124064" marR="124064" marT="62040" marB="62040">
                    <a:solidFill>
                      <a:srgbClr val="A8D6E2"/>
                    </a:solidFill>
                  </a:tcPr>
                </a:tc>
                <a:tc>
                  <a:txBody>
                    <a:bodyPr/>
                    <a:lstStyle/>
                    <a:p>
                      <a:pPr algn="ctr"/>
                      <a:r>
                        <a:rPr lang="en-US" sz="2200" dirty="0" smtClean="0">
                          <a:solidFill>
                            <a:schemeClr val="tx1"/>
                          </a:solidFill>
                        </a:rPr>
                        <a:t>ENBP</a:t>
                      </a:r>
                      <a:endParaRPr lang="en-US" sz="2200" baseline="0" dirty="0" smtClean="0">
                        <a:solidFill>
                          <a:schemeClr val="tx1"/>
                        </a:solidFill>
                      </a:endParaRPr>
                    </a:p>
                    <a:p>
                      <a:pPr algn="ctr"/>
                      <a:r>
                        <a:rPr lang="en-US" sz="2200" baseline="0" dirty="0" smtClean="0">
                          <a:solidFill>
                            <a:schemeClr val="tx1"/>
                          </a:solidFill>
                        </a:rPr>
                        <a:t>%</a:t>
                      </a:r>
                      <a:endParaRPr lang="en-US" sz="2200" dirty="0">
                        <a:solidFill>
                          <a:schemeClr val="tx1"/>
                        </a:solidFill>
                      </a:endParaRPr>
                    </a:p>
                  </a:txBody>
                  <a:tcPr marL="124064" marR="124064" marT="62040" marB="62040" anchor="ctr">
                    <a:solidFill>
                      <a:srgbClr val="A8D6E2"/>
                    </a:solidFill>
                  </a:tcPr>
                </a:tc>
                <a:tc>
                  <a:txBody>
                    <a:bodyPr/>
                    <a:lstStyle/>
                    <a:p>
                      <a:pPr algn="ctr"/>
                      <a:r>
                        <a:rPr lang="en-US" sz="2200" dirty="0" smtClean="0">
                          <a:solidFill>
                            <a:schemeClr val="tx1"/>
                          </a:solidFill>
                        </a:rPr>
                        <a:t>PA Bank Peer* </a:t>
                      </a:r>
                    </a:p>
                    <a:p>
                      <a:pPr algn="ctr"/>
                      <a:r>
                        <a:rPr lang="en-US" sz="2200" dirty="0" smtClean="0">
                          <a:solidFill>
                            <a:schemeClr val="tx1"/>
                          </a:solidFill>
                        </a:rPr>
                        <a:t>%</a:t>
                      </a:r>
                      <a:endParaRPr lang="en-US" sz="2200" dirty="0">
                        <a:solidFill>
                          <a:schemeClr val="tx1"/>
                        </a:solidFill>
                      </a:endParaRPr>
                    </a:p>
                  </a:txBody>
                  <a:tcPr marL="124064" marR="124064" marT="62040" marB="62040" anchor="ctr">
                    <a:solidFill>
                      <a:srgbClr val="A8D6E2"/>
                    </a:solidFill>
                  </a:tcPr>
                </a:tc>
                <a:extLst>
                  <a:ext uri="{0D108BD9-81ED-4DB2-BD59-A6C34878D82A}">
                    <a16:rowId xmlns:a16="http://schemas.microsoft.com/office/drawing/2014/main" xmlns="" val="10000"/>
                  </a:ext>
                </a:extLst>
              </a:tr>
              <a:tr h="480729">
                <a:tc>
                  <a:txBody>
                    <a:bodyPr/>
                    <a:lstStyle/>
                    <a:p>
                      <a:pPr algn="l"/>
                      <a:r>
                        <a:rPr lang="en-US" sz="2200" dirty="0" smtClean="0">
                          <a:solidFill>
                            <a:schemeClr val="tx1"/>
                          </a:solidFill>
                        </a:rPr>
                        <a:t>Tangible Capital to Assets</a:t>
                      </a:r>
                      <a:endParaRPr lang="en-US" sz="2200" dirty="0">
                        <a:solidFill>
                          <a:schemeClr val="tx1"/>
                        </a:solidFill>
                      </a:endParaRPr>
                    </a:p>
                  </a:txBody>
                  <a:tcPr marL="124064" marR="124064" marT="62040" marB="62040" anchor="ctr">
                    <a:solidFill>
                      <a:schemeClr val="bg1"/>
                    </a:solidFill>
                  </a:tcPr>
                </a:tc>
                <a:tc>
                  <a:txBody>
                    <a:bodyPr/>
                    <a:lstStyle/>
                    <a:p>
                      <a:pPr algn="ctr"/>
                      <a:r>
                        <a:rPr lang="en-US" sz="2200" b="1" dirty="0" smtClean="0">
                          <a:solidFill>
                            <a:schemeClr val="tx1"/>
                          </a:solidFill>
                        </a:rPr>
                        <a:t>  9.7</a:t>
                      </a:r>
                      <a:endParaRPr lang="en-US" sz="2200" b="1" dirty="0">
                        <a:solidFill>
                          <a:schemeClr val="tx1"/>
                        </a:solidFill>
                      </a:endParaRPr>
                    </a:p>
                  </a:txBody>
                  <a:tcPr marL="124064" marR="124064" marT="62040" marB="62040" anchor="ctr">
                    <a:solidFill>
                      <a:schemeClr val="bg1"/>
                    </a:solidFill>
                  </a:tcPr>
                </a:tc>
                <a:tc>
                  <a:txBody>
                    <a:bodyPr/>
                    <a:lstStyle/>
                    <a:p>
                      <a:pPr algn="ctr"/>
                      <a:r>
                        <a:rPr lang="en-US" sz="2200" b="0" dirty="0" smtClean="0">
                          <a:solidFill>
                            <a:schemeClr val="tx1"/>
                          </a:solidFill>
                        </a:rPr>
                        <a:t> 8.9</a:t>
                      </a:r>
                    </a:p>
                  </a:txBody>
                  <a:tcPr marL="124064" marR="124064" marT="62040" marB="62040" anchor="ctr">
                    <a:solidFill>
                      <a:schemeClr val="bg1"/>
                    </a:solidFill>
                  </a:tcPr>
                </a:tc>
                <a:extLst>
                  <a:ext uri="{0D108BD9-81ED-4DB2-BD59-A6C34878D82A}">
                    <a16:rowId xmlns:a16="http://schemas.microsoft.com/office/drawing/2014/main" xmlns="" val="10001"/>
                  </a:ext>
                </a:extLst>
              </a:tr>
              <a:tr h="459407">
                <a:tc>
                  <a:txBody>
                    <a:bodyPr/>
                    <a:lstStyle/>
                    <a:p>
                      <a:pPr algn="l"/>
                      <a:r>
                        <a:rPr lang="en-US" sz="2200" dirty="0" smtClean="0">
                          <a:solidFill>
                            <a:schemeClr val="tx1"/>
                          </a:solidFill>
                        </a:rPr>
                        <a:t>Tier 1 Capital</a:t>
                      </a:r>
                      <a:r>
                        <a:rPr lang="en-US" sz="2200" baseline="0" dirty="0" smtClean="0">
                          <a:solidFill>
                            <a:schemeClr val="tx1"/>
                          </a:solidFill>
                        </a:rPr>
                        <a:t> Ratio</a:t>
                      </a:r>
                      <a:endParaRPr lang="en-US" sz="2200" dirty="0">
                        <a:solidFill>
                          <a:schemeClr val="tx1"/>
                        </a:solidFill>
                      </a:endParaRPr>
                    </a:p>
                  </a:txBody>
                  <a:tcPr marL="124064" marR="124064" marT="62040" marB="62040" anchor="ctr">
                    <a:solidFill>
                      <a:schemeClr val="bg1"/>
                    </a:solidFill>
                  </a:tcPr>
                </a:tc>
                <a:tc>
                  <a:txBody>
                    <a:bodyPr/>
                    <a:lstStyle/>
                    <a:p>
                      <a:pPr algn="ctr"/>
                      <a:r>
                        <a:rPr lang="en-US" sz="2200" b="1" dirty="0" smtClean="0">
                          <a:solidFill>
                            <a:schemeClr val="tx1"/>
                          </a:solidFill>
                        </a:rPr>
                        <a:t>13.8</a:t>
                      </a:r>
                      <a:endParaRPr lang="en-US" sz="2200" b="1" dirty="0">
                        <a:solidFill>
                          <a:schemeClr val="tx1"/>
                        </a:solidFill>
                      </a:endParaRPr>
                    </a:p>
                  </a:txBody>
                  <a:tcPr marL="124064" marR="124064" marT="62040" marB="62040" anchor="ctr">
                    <a:solidFill>
                      <a:schemeClr val="bg1"/>
                    </a:solidFill>
                  </a:tcPr>
                </a:tc>
                <a:tc>
                  <a:txBody>
                    <a:bodyPr/>
                    <a:lstStyle/>
                    <a:p>
                      <a:pPr algn="ctr"/>
                      <a:r>
                        <a:rPr lang="en-US" sz="2200" b="0" dirty="0" smtClean="0">
                          <a:solidFill>
                            <a:schemeClr val="tx1"/>
                          </a:solidFill>
                        </a:rPr>
                        <a:t>12.8 </a:t>
                      </a:r>
                      <a:endParaRPr lang="en-US" sz="2200" b="0" dirty="0">
                        <a:solidFill>
                          <a:schemeClr val="tx1"/>
                        </a:solidFill>
                      </a:endParaRPr>
                    </a:p>
                  </a:txBody>
                  <a:tcPr marL="124064" marR="124064" marT="62040" marB="62040" anchor="ctr">
                    <a:solidFill>
                      <a:schemeClr val="bg1"/>
                    </a:solidFill>
                  </a:tcPr>
                </a:tc>
                <a:extLst>
                  <a:ext uri="{0D108BD9-81ED-4DB2-BD59-A6C34878D82A}">
                    <a16:rowId xmlns:a16="http://schemas.microsoft.com/office/drawing/2014/main" xmlns="" val="10002"/>
                  </a:ext>
                </a:extLst>
              </a:tr>
              <a:tr h="459407">
                <a:tc>
                  <a:txBody>
                    <a:bodyPr/>
                    <a:lstStyle/>
                    <a:p>
                      <a:pPr algn="l"/>
                      <a:r>
                        <a:rPr lang="en-US" sz="2200" dirty="0" smtClean="0">
                          <a:solidFill>
                            <a:schemeClr val="tx1"/>
                          </a:solidFill>
                        </a:rPr>
                        <a:t>Total Risk</a:t>
                      </a:r>
                      <a:r>
                        <a:rPr lang="en-US" sz="2200" baseline="0" dirty="0" smtClean="0">
                          <a:solidFill>
                            <a:schemeClr val="tx1"/>
                          </a:solidFill>
                        </a:rPr>
                        <a:t> Based Capital</a:t>
                      </a:r>
                      <a:endParaRPr lang="en-US" sz="2200" dirty="0">
                        <a:solidFill>
                          <a:schemeClr val="tx1"/>
                        </a:solidFill>
                      </a:endParaRPr>
                    </a:p>
                  </a:txBody>
                  <a:tcPr marL="124064" marR="124064" marT="62040" marB="62040" anchor="ctr">
                    <a:solidFill>
                      <a:schemeClr val="bg1"/>
                    </a:solidFill>
                  </a:tcPr>
                </a:tc>
                <a:tc>
                  <a:txBody>
                    <a:bodyPr/>
                    <a:lstStyle/>
                    <a:p>
                      <a:pPr algn="ctr"/>
                      <a:r>
                        <a:rPr lang="en-US" sz="2200" b="1" dirty="0" smtClean="0">
                          <a:solidFill>
                            <a:schemeClr val="tx1"/>
                          </a:solidFill>
                        </a:rPr>
                        <a:t>15.0</a:t>
                      </a:r>
                      <a:endParaRPr lang="en-US" sz="2200" b="1" dirty="0">
                        <a:solidFill>
                          <a:schemeClr val="tx1"/>
                        </a:solidFill>
                      </a:endParaRPr>
                    </a:p>
                  </a:txBody>
                  <a:tcPr marL="124064" marR="124064" marT="62040" marB="62040" anchor="ctr">
                    <a:solidFill>
                      <a:schemeClr val="bg1"/>
                    </a:solidFill>
                  </a:tcPr>
                </a:tc>
                <a:tc>
                  <a:txBody>
                    <a:bodyPr/>
                    <a:lstStyle/>
                    <a:p>
                      <a:pPr algn="ctr"/>
                      <a:r>
                        <a:rPr lang="en-US" sz="2200" b="0" dirty="0" smtClean="0">
                          <a:solidFill>
                            <a:schemeClr val="tx1"/>
                          </a:solidFill>
                        </a:rPr>
                        <a:t>14.2</a:t>
                      </a:r>
                      <a:endParaRPr lang="en-US" sz="2200" b="0" dirty="0">
                        <a:solidFill>
                          <a:schemeClr val="tx1"/>
                        </a:solidFill>
                      </a:endParaRPr>
                    </a:p>
                  </a:txBody>
                  <a:tcPr marL="124064" marR="124064" marT="62040" marB="62040" anchor="ctr">
                    <a:solidFill>
                      <a:schemeClr val="bg1"/>
                    </a:solidFill>
                  </a:tcPr>
                </a:tc>
                <a:extLst>
                  <a:ext uri="{0D108BD9-81ED-4DB2-BD59-A6C34878D82A}">
                    <a16:rowId xmlns:a16="http://schemas.microsoft.com/office/drawing/2014/main" xmlns="" val="10003"/>
                  </a:ext>
                </a:extLst>
              </a:tr>
              <a:tr h="459407">
                <a:tc>
                  <a:txBody>
                    <a:bodyPr/>
                    <a:lstStyle/>
                    <a:p>
                      <a:pPr algn="l"/>
                      <a:r>
                        <a:rPr lang="en-US" sz="2200" dirty="0" smtClean="0">
                          <a:solidFill>
                            <a:schemeClr val="tx1"/>
                          </a:solidFill>
                        </a:rPr>
                        <a:t>Non-Performing</a:t>
                      </a:r>
                      <a:r>
                        <a:rPr lang="en-US" sz="2200" baseline="0" dirty="0" smtClean="0">
                          <a:solidFill>
                            <a:schemeClr val="tx1"/>
                          </a:solidFill>
                        </a:rPr>
                        <a:t> Assets/Total Assets</a:t>
                      </a:r>
                      <a:endParaRPr lang="en-US" sz="2200" dirty="0">
                        <a:solidFill>
                          <a:schemeClr val="tx1"/>
                        </a:solidFill>
                      </a:endParaRPr>
                    </a:p>
                  </a:txBody>
                  <a:tcPr marL="124064" marR="124064" marT="62040" marB="62040" anchor="ctr">
                    <a:solidFill>
                      <a:schemeClr val="bg1"/>
                    </a:solidFill>
                  </a:tcPr>
                </a:tc>
                <a:tc>
                  <a:txBody>
                    <a:bodyPr/>
                    <a:lstStyle/>
                    <a:p>
                      <a:pPr algn="ctr"/>
                      <a:r>
                        <a:rPr lang="en-US" sz="2200" b="1" dirty="0" smtClean="0">
                          <a:solidFill>
                            <a:schemeClr val="tx1"/>
                          </a:solidFill>
                        </a:rPr>
                        <a:t>0.10</a:t>
                      </a:r>
                      <a:endParaRPr lang="en-US" sz="2200" b="1" dirty="0">
                        <a:solidFill>
                          <a:schemeClr val="tx1"/>
                        </a:solidFill>
                      </a:endParaRPr>
                    </a:p>
                  </a:txBody>
                  <a:tcPr marL="124064" marR="124064" marT="62040" marB="62040" anchor="ctr">
                    <a:solidFill>
                      <a:schemeClr val="bg1"/>
                    </a:solidFill>
                  </a:tcPr>
                </a:tc>
                <a:tc>
                  <a:txBody>
                    <a:bodyPr/>
                    <a:lstStyle/>
                    <a:p>
                      <a:pPr algn="ctr"/>
                      <a:r>
                        <a:rPr lang="en-US" sz="2200" b="0" dirty="0" smtClean="0">
                          <a:solidFill>
                            <a:schemeClr val="tx1"/>
                          </a:solidFill>
                        </a:rPr>
                        <a:t>0.70</a:t>
                      </a:r>
                      <a:endParaRPr lang="en-US" sz="2200" b="0" dirty="0">
                        <a:solidFill>
                          <a:schemeClr val="tx1"/>
                        </a:solidFill>
                      </a:endParaRPr>
                    </a:p>
                  </a:txBody>
                  <a:tcPr marL="124064" marR="124064" marT="62040" marB="62040" anchor="ctr">
                    <a:solidFill>
                      <a:schemeClr val="bg1"/>
                    </a:solidFill>
                  </a:tcPr>
                </a:tc>
                <a:extLst>
                  <a:ext uri="{0D108BD9-81ED-4DB2-BD59-A6C34878D82A}">
                    <a16:rowId xmlns:a16="http://schemas.microsoft.com/office/drawing/2014/main" xmlns="" val="10004"/>
                  </a:ext>
                </a:extLst>
              </a:tr>
              <a:tr h="459407">
                <a:tc>
                  <a:txBody>
                    <a:bodyPr/>
                    <a:lstStyle/>
                    <a:p>
                      <a:pPr algn="l"/>
                      <a:r>
                        <a:rPr lang="en-US" sz="2200" dirty="0" smtClean="0">
                          <a:solidFill>
                            <a:schemeClr val="tx1"/>
                          </a:solidFill>
                        </a:rPr>
                        <a:t>Allowance for Loan Losses/Total Loans</a:t>
                      </a:r>
                      <a:endParaRPr lang="en-US" sz="2200" dirty="0">
                        <a:solidFill>
                          <a:schemeClr val="tx1"/>
                        </a:solidFill>
                      </a:endParaRPr>
                    </a:p>
                  </a:txBody>
                  <a:tcPr marL="124064" marR="124064" marT="62040" marB="62040" anchor="ctr">
                    <a:solidFill>
                      <a:schemeClr val="bg1"/>
                    </a:solidFill>
                  </a:tcPr>
                </a:tc>
                <a:tc>
                  <a:txBody>
                    <a:bodyPr/>
                    <a:lstStyle/>
                    <a:p>
                      <a:pPr algn="ctr"/>
                      <a:r>
                        <a:rPr lang="en-US" sz="2200" b="1" dirty="0" smtClean="0">
                          <a:solidFill>
                            <a:schemeClr val="tx1"/>
                          </a:solidFill>
                        </a:rPr>
                        <a:t>1.38</a:t>
                      </a:r>
                      <a:endParaRPr lang="en-US" sz="2200" b="1" dirty="0">
                        <a:solidFill>
                          <a:schemeClr val="tx1"/>
                        </a:solidFill>
                      </a:endParaRPr>
                    </a:p>
                  </a:txBody>
                  <a:tcPr marL="124064" marR="124064" marT="62040" marB="62040" anchor="ctr">
                    <a:solidFill>
                      <a:schemeClr val="bg1"/>
                    </a:solidFill>
                  </a:tcPr>
                </a:tc>
                <a:tc>
                  <a:txBody>
                    <a:bodyPr/>
                    <a:lstStyle/>
                    <a:p>
                      <a:pPr algn="ctr"/>
                      <a:r>
                        <a:rPr lang="en-US" sz="2200" b="0" dirty="0" smtClean="0">
                          <a:solidFill>
                            <a:schemeClr val="tx1"/>
                          </a:solidFill>
                        </a:rPr>
                        <a:t>1.05</a:t>
                      </a:r>
                      <a:endParaRPr lang="en-US" sz="2200" b="0" dirty="0">
                        <a:solidFill>
                          <a:schemeClr val="tx1"/>
                        </a:solidFill>
                      </a:endParaRPr>
                    </a:p>
                  </a:txBody>
                  <a:tcPr marL="124064" marR="124064" marT="62040" marB="62040" anchor="ctr">
                    <a:solidFill>
                      <a:schemeClr val="bg1"/>
                    </a:solidFill>
                  </a:tcPr>
                </a:tc>
                <a:extLst>
                  <a:ext uri="{0D108BD9-81ED-4DB2-BD59-A6C34878D82A}">
                    <a16:rowId xmlns:a16="http://schemas.microsoft.com/office/drawing/2014/main" xmlns="" val="10005"/>
                  </a:ext>
                </a:extLst>
              </a:tr>
            </a:tbl>
          </a:graphicData>
        </a:graphic>
      </p:graphicFrame>
      <p:sp>
        <p:nvSpPr>
          <p:cNvPr id="81951" name="TextBox 6"/>
          <p:cNvSpPr txBox="1">
            <a:spLocks noChangeArrowheads="1"/>
          </p:cNvSpPr>
          <p:nvPr/>
        </p:nvSpPr>
        <p:spPr bwMode="auto">
          <a:xfrm>
            <a:off x="465138" y="4876800"/>
            <a:ext cx="8229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bg1"/>
                </a:solidFill>
                <a:latin typeface="Times New Roman" pitchFamily="18" charset="0"/>
                <a:cs typeface="Times New Roman" pitchFamily="18" charset="0"/>
              </a:defRPr>
            </a:lvl1pPr>
            <a:lvl2pPr marL="742950" indent="-285750">
              <a:spcBef>
                <a:spcPct val="20000"/>
              </a:spcBef>
              <a:buFont typeface="Arial" pitchFamily="34" charset="0"/>
              <a:buChar char="–"/>
              <a:defRPr sz="2800">
                <a:solidFill>
                  <a:schemeClr val="bg1"/>
                </a:solidFill>
                <a:latin typeface="Times New Roman" pitchFamily="18" charset="0"/>
                <a:cs typeface="Times New Roman" pitchFamily="18" charset="0"/>
              </a:defRPr>
            </a:lvl2pPr>
            <a:lvl3pPr marL="1143000" indent="-228600">
              <a:spcBef>
                <a:spcPct val="20000"/>
              </a:spcBef>
              <a:buFont typeface="Arial" pitchFamily="34" charset="0"/>
              <a:buChar char="•"/>
              <a:defRPr sz="2400">
                <a:solidFill>
                  <a:schemeClr val="bg1"/>
                </a:solidFill>
                <a:latin typeface="Times New Roman" pitchFamily="18" charset="0"/>
                <a:cs typeface="Times New Roman" pitchFamily="18" charset="0"/>
              </a:defRPr>
            </a:lvl3pPr>
            <a:lvl4pPr marL="1600200" indent="-228600">
              <a:spcBef>
                <a:spcPct val="20000"/>
              </a:spcBef>
              <a:buFont typeface="Arial" pitchFamily="34" charset="0"/>
              <a:buChar char="–"/>
              <a:defRPr sz="2000">
                <a:solidFill>
                  <a:schemeClr val="bg1"/>
                </a:solidFill>
                <a:latin typeface="Times New Roman" pitchFamily="18" charset="0"/>
                <a:cs typeface="Times New Roman" pitchFamily="18" charset="0"/>
              </a:defRPr>
            </a:lvl4pPr>
            <a:lvl5pPr marL="2057400" indent="-228600">
              <a:spcBef>
                <a:spcPct val="20000"/>
              </a:spcBef>
              <a:buFont typeface="Arial" pitchFamily="34" charset="0"/>
              <a:buChar char="»"/>
              <a:defRPr sz="2000">
                <a:solidFill>
                  <a:schemeClr val="bg1"/>
                </a:solidFill>
                <a:latin typeface="Times New Roman" pitchFamily="18" charset="0"/>
                <a:cs typeface="Times New Roman" pitchFamily="18" charset="0"/>
              </a:defRPr>
            </a:lvl5pPr>
            <a:lvl6pPr marL="25146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6pPr>
            <a:lvl7pPr marL="29718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7pPr>
            <a:lvl8pPr marL="34290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8pPr>
            <a:lvl9pPr marL="38862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9pPr>
          </a:lstStyle>
          <a:p>
            <a:pPr eaLnBrk="1" hangingPunct="1">
              <a:spcBef>
                <a:spcPct val="0"/>
              </a:spcBef>
              <a:buFontTx/>
              <a:buNone/>
            </a:pPr>
            <a:r>
              <a:rPr lang="en-US" altLang="en-US" sz="1200"/>
              <a:t>*Data as of December 31, 2017 from Boenning &amp; Scattergood, Inc., 1</a:t>
            </a:r>
            <a:r>
              <a:rPr lang="en-US" altLang="en-US" sz="1200" baseline="30000"/>
              <a:t>st</a:t>
            </a:r>
            <a:r>
              <a:rPr lang="en-US" altLang="en-US" sz="1200"/>
              <a:t> Qtr. 2018 Mid-Atlantic Regional Bank &amp; Thrift Revie</a:t>
            </a:r>
            <a:r>
              <a:rPr lang="en-US" altLang="en-US" sz="1400"/>
              <a:t>w</a:t>
            </a:r>
          </a:p>
          <a:p>
            <a:pPr eaLnBrk="1" hangingPunct="1">
              <a:spcBef>
                <a:spcPct val="0"/>
              </a:spcBef>
              <a:buFontTx/>
              <a:buNone/>
            </a:pPr>
            <a:r>
              <a:rPr lang="en-US" altLang="en-US" sz="1400"/>
              <a:t> </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3800" b="1" smtClean="0">
                <a:solidFill>
                  <a:schemeClr val="bg1"/>
                </a:solidFill>
              </a:rPr>
              <a:t>2017 Balance Sheet Growth</a:t>
            </a:r>
          </a:p>
        </p:txBody>
      </p:sp>
      <p:sp>
        <p:nvSpPr>
          <p:cNvPr id="83971" name="Content Placeholder 3"/>
          <p:cNvSpPr>
            <a:spLocks noGrp="1"/>
          </p:cNvSpPr>
          <p:nvPr>
            <p:ph idx="1"/>
          </p:nvPr>
        </p:nvSpPr>
        <p:spPr>
          <a:xfrm>
            <a:off x="457200" y="1752600"/>
            <a:ext cx="8229600" cy="4525963"/>
          </a:xfrm>
        </p:spPr>
        <p:txBody>
          <a:bodyPr/>
          <a:lstStyle/>
          <a:p>
            <a:pPr eaLnBrk="1" hangingPunct="1">
              <a:buFont typeface="Wingdings" pitchFamily="2" charset="2"/>
              <a:buChar char="Ø"/>
            </a:pPr>
            <a:r>
              <a:rPr lang="en-US" altLang="en-US" smtClean="0"/>
              <a:t>Total Assets up $49.4 million 		+ 5.0%</a:t>
            </a:r>
          </a:p>
          <a:p>
            <a:pPr eaLnBrk="1" hangingPunct="1">
              <a:buFont typeface="Wingdings" pitchFamily="2" charset="2"/>
              <a:buChar char="Ø"/>
            </a:pPr>
            <a:r>
              <a:rPr lang="en-US" altLang="en-US" smtClean="0"/>
              <a:t>Total Loans up $26.0 million 		+ 4.5%</a:t>
            </a:r>
          </a:p>
          <a:p>
            <a:pPr eaLnBrk="1" hangingPunct="1">
              <a:buFont typeface="Wingdings" pitchFamily="2" charset="2"/>
              <a:buChar char="Ø"/>
            </a:pPr>
            <a:r>
              <a:rPr lang="en-US" altLang="en-US" smtClean="0"/>
              <a:t>Total Deposits up $49.0 million 	+ 6.0%</a:t>
            </a:r>
          </a:p>
          <a:p>
            <a:pPr eaLnBrk="1" hangingPunct="1">
              <a:buFont typeface="Wingdings" pitchFamily="2" charset="2"/>
              <a:buChar char="Ø"/>
            </a:pPr>
            <a:r>
              <a:rPr lang="en-US" altLang="en-US" smtClean="0"/>
              <a:t>Total Capital up $4.8 million 		+ 5.1%</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2"/>
          <p:cNvSpPr>
            <a:spLocks noGrp="1"/>
          </p:cNvSpPr>
          <p:nvPr>
            <p:ph type="title" idx="4294967295"/>
          </p:nvPr>
        </p:nvSpPr>
        <p:spPr bwMode="auto">
          <a:xfrm>
            <a:off x="457200" y="3810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3600" b="1" smtClean="0">
                <a:solidFill>
                  <a:schemeClr val="bg1"/>
                </a:solidFill>
              </a:rPr>
              <a:t>First Quarter 2018 Results</a:t>
            </a:r>
            <a:r>
              <a:rPr lang="en-US" altLang="en-US" b="1" smtClean="0">
                <a:solidFill>
                  <a:schemeClr val="bg1"/>
                </a:solidFill>
              </a:rPr>
              <a:t/>
            </a:r>
            <a:br>
              <a:rPr lang="en-US" altLang="en-US" b="1" smtClean="0">
                <a:solidFill>
                  <a:schemeClr val="bg1"/>
                </a:solidFill>
              </a:rPr>
            </a:br>
            <a:r>
              <a:rPr lang="en-US" altLang="en-US" sz="2000" b="1" smtClean="0">
                <a:solidFill>
                  <a:schemeClr val="bg1"/>
                </a:solidFill>
              </a:rPr>
              <a:t>(Unaudited)</a:t>
            </a:r>
          </a:p>
        </p:txBody>
      </p:sp>
      <p:sp>
        <p:nvSpPr>
          <p:cNvPr id="86019" name="Content Placeholder 6"/>
          <p:cNvSpPr>
            <a:spLocks noGrp="1"/>
          </p:cNvSpPr>
          <p:nvPr>
            <p:ph idx="1"/>
          </p:nvPr>
        </p:nvSpPr>
        <p:spPr>
          <a:xfrm>
            <a:off x="457200" y="1600200"/>
            <a:ext cx="8305800" cy="4525963"/>
          </a:xfrm>
        </p:spPr>
        <p:txBody>
          <a:bodyPr/>
          <a:lstStyle/>
          <a:p>
            <a:pPr eaLnBrk="1" hangingPunct="1">
              <a:spcBef>
                <a:spcPts val="863"/>
              </a:spcBef>
              <a:buFont typeface="Wingdings" pitchFamily="2" charset="2"/>
              <a:buChar char="Ø"/>
            </a:pPr>
            <a:r>
              <a:rPr lang="en-US" altLang="en-US" sz="2800" smtClean="0"/>
              <a:t>Earnings: $2.82 million, 54.4% increase</a:t>
            </a:r>
          </a:p>
          <a:p>
            <a:pPr eaLnBrk="1" hangingPunct="1">
              <a:spcBef>
                <a:spcPts val="863"/>
              </a:spcBef>
              <a:buFont typeface="Wingdings" pitchFamily="2" charset="2"/>
              <a:buChar char="Ø"/>
            </a:pPr>
            <a:r>
              <a:rPr lang="en-US" altLang="en-US" sz="2800" smtClean="0"/>
              <a:t>Net Interest Income: Up $470,000, 6.5% increase</a:t>
            </a:r>
          </a:p>
          <a:p>
            <a:pPr eaLnBrk="1" hangingPunct="1">
              <a:spcBef>
                <a:spcPts val="863"/>
              </a:spcBef>
              <a:buFont typeface="Wingdings" pitchFamily="2" charset="2"/>
              <a:buChar char="Ø"/>
            </a:pPr>
            <a:r>
              <a:rPr lang="en-US" altLang="en-US" sz="2800" smtClean="0"/>
              <a:t>Provision for Loan Losses: $190,000 vs. $90,000</a:t>
            </a:r>
          </a:p>
          <a:p>
            <a:pPr eaLnBrk="1" hangingPunct="1">
              <a:spcBef>
                <a:spcPts val="863"/>
              </a:spcBef>
              <a:buFont typeface="Wingdings" pitchFamily="2" charset="2"/>
              <a:buChar char="Ø"/>
            </a:pPr>
            <a:r>
              <a:rPr lang="en-US" altLang="en-US" sz="2800" smtClean="0"/>
              <a:t>BOLI Income: $1.1 million vs. $173,000</a:t>
            </a:r>
          </a:p>
          <a:p>
            <a:pPr eaLnBrk="1" hangingPunct="1">
              <a:spcBef>
                <a:spcPts val="863"/>
              </a:spcBef>
              <a:buFont typeface="Wingdings" pitchFamily="2" charset="2"/>
              <a:buChar char="Ø"/>
            </a:pPr>
            <a:r>
              <a:rPr lang="en-US" altLang="en-US" sz="2800" smtClean="0"/>
              <a:t>Mortgage Gains: $235,000 vs. $355,000</a:t>
            </a:r>
          </a:p>
          <a:p>
            <a:pPr eaLnBrk="1" hangingPunct="1">
              <a:spcBef>
                <a:spcPts val="863"/>
              </a:spcBef>
              <a:buFont typeface="Wingdings" pitchFamily="2" charset="2"/>
              <a:buChar char="Ø"/>
            </a:pPr>
            <a:r>
              <a:rPr lang="en-US" altLang="en-US" sz="2800" smtClean="0"/>
              <a:t>Operating Expenses: Up $366,000, 4.9% increase</a:t>
            </a:r>
          </a:p>
          <a:p>
            <a:pPr eaLnBrk="1" hangingPunct="1">
              <a:buFont typeface="Wingdings" pitchFamily="2" charset="2"/>
              <a:buChar char="Ø"/>
            </a:pPr>
            <a:endParaRPr lang="en-US" altLang="en-US" sz="3600"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2"/>
          <p:cNvSpPr>
            <a:spLocks noGrp="1"/>
          </p:cNvSpPr>
          <p:nvPr>
            <p:ph type="title" idx="4294967295"/>
          </p:nvPr>
        </p:nvSpPr>
        <p:spPr bwMode="auto">
          <a:xfrm>
            <a:off x="457200" y="5334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3200" b="1" smtClean="0">
                <a:solidFill>
                  <a:schemeClr val="bg1"/>
                </a:solidFill>
              </a:rPr>
              <a:t>2018 Strategic Initiatives</a:t>
            </a:r>
          </a:p>
        </p:txBody>
      </p:sp>
      <p:sp>
        <p:nvSpPr>
          <p:cNvPr id="88067" name="Content Placeholder 6"/>
          <p:cNvSpPr>
            <a:spLocks noGrp="1"/>
          </p:cNvSpPr>
          <p:nvPr>
            <p:ph idx="1"/>
          </p:nvPr>
        </p:nvSpPr>
        <p:spPr>
          <a:xfrm>
            <a:off x="457200" y="1600200"/>
            <a:ext cx="8534400" cy="4525963"/>
          </a:xfrm>
        </p:spPr>
        <p:txBody>
          <a:bodyPr/>
          <a:lstStyle/>
          <a:p>
            <a:pPr eaLnBrk="1" hangingPunct="1">
              <a:buFont typeface="Wingdings" pitchFamily="2" charset="2"/>
              <a:buChar char="Ø"/>
            </a:pPr>
            <a:r>
              <a:rPr lang="en-US" altLang="en-US" sz="3600" smtClean="0"/>
              <a:t>Loan to Deposit Ratio</a:t>
            </a:r>
          </a:p>
          <a:p>
            <a:pPr eaLnBrk="1" hangingPunct="1">
              <a:buFont typeface="Wingdings" pitchFamily="2" charset="2"/>
              <a:buChar char="Ø"/>
            </a:pPr>
            <a:r>
              <a:rPr lang="en-US" altLang="en-US" sz="3600" smtClean="0"/>
              <a:t>Mortgage geographic expansion</a:t>
            </a:r>
          </a:p>
          <a:p>
            <a:pPr eaLnBrk="1" hangingPunct="1">
              <a:buFont typeface="Wingdings" pitchFamily="2" charset="2"/>
              <a:buChar char="Ø"/>
            </a:pPr>
            <a:r>
              <a:rPr lang="en-US" altLang="en-US" sz="3600" smtClean="0"/>
              <a:t>Leverage resources  </a:t>
            </a:r>
          </a:p>
          <a:p>
            <a:pPr eaLnBrk="1" hangingPunct="1">
              <a:buFont typeface="Wingdings" pitchFamily="2" charset="2"/>
              <a:buChar char="Ø"/>
            </a:pPr>
            <a:r>
              <a:rPr lang="en-US" altLang="en-US" sz="3600" smtClean="0"/>
              <a:t>Improve efficiency</a:t>
            </a:r>
          </a:p>
          <a:p>
            <a:pPr eaLnBrk="1" hangingPunct="1">
              <a:buFont typeface="Wingdings" pitchFamily="2" charset="2"/>
              <a:buChar char="Ø"/>
            </a:pPr>
            <a:endParaRPr lang="en-US" altLang="en-US" sz="280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Content Placeholder 1"/>
          <p:cNvSpPr>
            <a:spLocks noGrp="1"/>
          </p:cNvSpPr>
          <p:nvPr>
            <p:ph idx="1"/>
          </p:nvPr>
        </p:nvSpPr>
        <p:spPr/>
        <p:txBody>
          <a:bodyPr/>
          <a:lstStyle/>
          <a:p>
            <a:pPr marL="0" indent="0" eaLnBrk="1" hangingPunct="1">
              <a:buFont typeface="Arial" pitchFamily="34" charset="0"/>
              <a:buNone/>
            </a:pPr>
            <a:r>
              <a:rPr lang="en-US" altLang="en-US" b="1" smtClean="0"/>
              <a:t>Presented by: </a:t>
            </a:r>
            <a:r>
              <a:rPr lang="en-US" altLang="en-US" smtClean="0"/>
              <a:t>Barry W. Harting</a:t>
            </a:r>
            <a:r>
              <a:rPr lang="en-US" altLang="en-US" i="1" smtClean="0"/>
              <a:t/>
            </a:r>
            <a:br>
              <a:rPr lang="en-US" altLang="en-US" i="1" smtClean="0"/>
            </a:br>
            <a:r>
              <a:rPr lang="en-US" altLang="en-US" i="1" smtClean="0"/>
              <a:t>                        </a:t>
            </a:r>
            <a:r>
              <a:rPr lang="en-US" altLang="en-US" sz="2400" i="1" smtClean="0"/>
              <a:t>Corporate Secretary - ENB Financial Corp</a:t>
            </a:r>
          </a:p>
          <a:p>
            <a:pPr marL="0" indent="0" eaLnBrk="1" hangingPunct="1">
              <a:buFont typeface="Arial" pitchFamily="34" charset="0"/>
              <a:buNone/>
            </a:pPr>
            <a:endParaRPr lang="en-US" altLang="en-US" smtClean="0"/>
          </a:p>
        </p:txBody>
      </p:sp>
      <p:sp>
        <p:nvSpPr>
          <p:cNvPr id="90115"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solidFill>
                  <a:schemeClr val="bg1"/>
                </a:solidFill>
              </a:rPr>
              <a:t>Voting Results</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solidFill>
                  <a:schemeClr val="bg1"/>
                </a:solidFill>
              </a:rPr>
              <a:t>Communication</a:t>
            </a:r>
          </a:p>
        </p:txBody>
      </p:sp>
      <p:pic>
        <p:nvPicPr>
          <p:cNvPr id="92163"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50950" y="4876800"/>
            <a:ext cx="685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64"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554288" y="4762500"/>
            <a:ext cx="1100137" cy="110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65" name="Picture 5" descr="S:\Marketing Department\Branding\Logos\Social Media\instagram-logo-vector-download.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35438" y="4972050"/>
            <a:ext cx="685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66" name="Picture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07038" y="4876800"/>
            <a:ext cx="890587" cy="815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67" name="Picture 4"/>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858000" y="4935538"/>
            <a:ext cx="99060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68" name="Picture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57400" y="1725613"/>
            <a:ext cx="2233613" cy="2890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69" name="Picture 1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7200" y="1735138"/>
            <a:ext cx="1246188" cy="28717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70" name="Picture 14"/>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659313" y="1749425"/>
            <a:ext cx="4032250" cy="284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solidFill>
                  <a:schemeClr val="bg1"/>
                </a:solidFill>
              </a:rPr>
              <a:t>Questions &amp; Answers</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solidFill>
                  <a:schemeClr val="bg1"/>
                </a:solidFill>
              </a:rPr>
              <a:t>Adjournment</a:t>
            </a:r>
          </a:p>
        </p:txBody>
      </p:sp>
      <p:sp>
        <p:nvSpPr>
          <p:cNvPr id="96259" name="Content Placeholder 2"/>
          <p:cNvSpPr>
            <a:spLocks noGrp="1"/>
          </p:cNvSpPr>
          <p:nvPr>
            <p:ph idx="1"/>
          </p:nvPr>
        </p:nvSpPr>
        <p:spPr>
          <a:xfrm>
            <a:off x="457200" y="1905000"/>
            <a:ext cx="8229600" cy="3078163"/>
          </a:xfrm>
        </p:spPr>
        <p:txBody>
          <a:bodyPr anchor="ctr"/>
          <a:lstStyle/>
          <a:p>
            <a:pPr marL="0" indent="0" algn="ctr" eaLnBrk="1" hangingPunct="1">
              <a:buFont typeface="Arial" pitchFamily="34" charset="0"/>
              <a:buNone/>
            </a:pPr>
            <a:r>
              <a:rPr lang="en-US" altLang="en-US" sz="8000" smtClean="0"/>
              <a:t>Thank you!</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NB Financial Corp Template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randed">
      <a:majorFont>
        <a:latin typeface="Trajan Pro"/>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11658</TotalTime>
  <Words>3092</Words>
  <Application>Microsoft Office PowerPoint</Application>
  <PresentationFormat>On-screen Show (4:3)</PresentationFormat>
  <Paragraphs>483</Paragraphs>
  <Slides>40</Slides>
  <Notes>40</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40</vt:i4>
      </vt:variant>
    </vt:vector>
  </HeadingPairs>
  <TitlesOfParts>
    <vt:vector size="50" baseType="lpstr">
      <vt:lpstr>Arial</vt:lpstr>
      <vt:lpstr>Trajan Pro</vt:lpstr>
      <vt:lpstr>Calibri</vt:lpstr>
      <vt:lpstr>Symbol</vt:lpstr>
      <vt:lpstr>Courier New</vt:lpstr>
      <vt:lpstr>Times New Roman</vt:lpstr>
      <vt:lpstr>Nimrod</vt:lpstr>
      <vt:lpstr>Wingdings</vt:lpstr>
      <vt:lpstr>ENB Financial Corp Template </vt:lpstr>
      <vt:lpstr>Microsoft Excel Chart</vt:lpstr>
      <vt:lpstr>2018 Annual Shareholders Meeting</vt:lpstr>
      <vt:lpstr>Agenda</vt:lpstr>
      <vt:lpstr>Presenters</vt:lpstr>
      <vt:lpstr>Meeting Certification</vt:lpstr>
      <vt:lpstr>Matters of Proxy</vt:lpstr>
      <vt:lpstr>Matters of Proxy</vt:lpstr>
      <vt:lpstr>Current Directors</vt:lpstr>
      <vt:lpstr>Voting Process</vt:lpstr>
      <vt:lpstr>Voting Process</vt:lpstr>
      <vt:lpstr>President’s Remarks</vt:lpstr>
      <vt:lpstr>Mission Statement</vt:lpstr>
      <vt:lpstr>Vision Statement</vt:lpstr>
      <vt:lpstr>Growth</vt:lpstr>
      <vt:lpstr>Market Expansion - Branches</vt:lpstr>
      <vt:lpstr>Market Expansion - Mortgage</vt:lpstr>
      <vt:lpstr>Market Expansion - CRE</vt:lpstr>
      <vt:lpstr>Market Expansion – Ag Banking</vt:lpstr>
      <vt:lpstr>Community Support</vt:lpstr>
      <vt:lpstr>Easier Access</vt:lpstr>
      <vt:lpstr>Easier Access</vt:lpstr>
      <vt:lpstr>Easier Access</vt:lpstr>
      <vt:lpstr>Easier Access</vt:lpstr>
      <vt:lpstr>Focus on our Future</vt:lpstr>
      <vt:lpstr>Financial Condition</vt:lpstr>
      <vt:lpstr>Disclosures</vt:lpstr>
      <vt:lpstr>Net Income</vt:lpstr>
      <vt:lpstr>Significant Items</vt:lpstr>
      <vt:lpstr>ENB Money Management Group</vt:lpstr>
      <vt:lpstr>ENB Money Management Group</vt:lpstr>
      <vt:lpstr>Performance Ratios</vt:lpstr>
      <vt:lpstr>Per Share Data</vt:lpstr>
      <vt:lpstr>2017 Peer Analysis</vt:lpstr>
      <vt:lpstr>2017 Peer Analysis</vt:lpstr>
      <vt:lpstr>2017 Balance Sheet Growth</vt:lpstr>
      <vt:lpstr>First Quarter 2018 Results (Unaudited)</vt:lpstr>
      <vt:lpstr>2018 Strategic Initiatives</vt:lpstr>
      <vt:lpstr>Voting Results</vt:lpstr>
      <vt:lpstr>Communication</vt:lpstr>
      <vt:lpstr>Questions &amp; Answers</vt:lpstr>
      <vt:lpstr>Adjournment</vt:lpstr>
    </vt:vector>
  </TitlesOfParts>
  <Company>Ephrata National Bank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ENBP User</dc:creator>
  <cp:lastModifiedBy>Melanie M Mann</cp:lastModifiedBy>
  <cp:revision>344</cp:revision>
  <cp:lastPrinted>2014-05-06T14:57:30Z</cp:lastPrinted>
  <dcterms:created xsi:type="dcterms:W3CDTF">2014-04-23T14:21:59Z</dcterms:created>
  <dcterms:modified xsi:type="dcterms:W3CDTF">2018-05-08T14:20:04Z</dcterms:modified>
</cp:coreProperties>
</file>