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420" r:id="rId2"/>
    <p:sldId id="257" r:id="rId3"/>
    <p:sldId id="292" r:id="rId4"/>
    <p:sldId id="293" r:id="rId5"/>
    <p:sldId id="362" r:id="rId6"/>
    <p:sldId id="294" r:id="rId7"/>
    <p:sldId id="263" r:id="rId8"/>
    <p:sldId id="295" r:id="rId9"/>
    <p:sldId id="296" r:id="rId10"/>
    <p:sldId id="297" r:id="rId11"/>
    <p:sldId id="298" r:id="rId12"/>
    <p:sldId id="423" r:id="rId13"/>
    <p:sldId id="411" r:id="rId14"/>
    <p:sldId id="368" r:id="rId15"/>
    <p:sldId id="402" r:id="rId16"/>
    <p:sldId id="416" r:id="rId17"/>
    <p:sldId id="414" r:id="rId18"/>
    <p:sldId id="403" r:id="rId19"/>
    <p:sldId id="413" r:id="rId20"/>
    <p:sldId id="417" r:id="rId21"/>
    <p:sldId id="412" r:id="rId22"/>
    <p:sldId id="404" r:id="rId23"/>
    <p:sldId id="398" r:id="rId24"/>
    <p:sldId id="405" r:id="rId25"/>
    <p:sldId id="324" r:id="rId26"/>
    <p:sldId id="325" r:id="rId27"/>
    <p:sldId id="421" r:id="rId28"/>
    <p:sldId id="408" r:id="rId29"/>
    <p:sldId id="396" r:id="rId30"/>
    <p:sldId id="392" r:id="rId31"/>
    <p:sldId id="407" r:id="rId32"/>
    <p:sldId id="394" r:id="rId33"/>
    <p:sldId id="395" r:id="rId34"/>
    <p:sldId id="397" r:id="rId35"/>
    <p:sldId id="346" r:id="rId36"/>
    <p:sldId id="424" r:id="rId37"/>
    <p:sldId id="422" r:id="rId38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Myriad Pro" panose="020B050303040302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195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1243"/>
    <a:srgbClr val="004990"/>
    <a:srgbClr val="A8D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71" autoAdjust="0"/>
    <p:restoredTop sz="81910" autoAdjust="0"/>
  </p:normalViewPr>
  <p:slideViewPr>
    <p:cSldViewPr>
      <p:cViewPr varScale="1">
        <p:scale>
          <a:sx n="91" d="100"/>
          <a:sy n="91" d="100"/>
        </p:scale>
        <p:origin x="108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5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116"/>
    </p:cViewPr>
  </p:sorterViewPr>
  <p:notesViewPr>
    <p:cSldViewPr>
      <p:cViewPr varScale="1">
        <p:scale>
          <a:sx n="68" d="100"/>
          <a:sy n="68" d="100"/>
        </p:scale>
        <p:origin x="-2778" y="-108"/>
      </p:cViewPr>
      <p:guideLst>
        <p:guide orient="horz" pos="2924"/>
        <p:guide pos="2195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Income as of 12/31/2019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noFill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noFill/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276-4D69-8150-4ED6E091C89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noFill/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276-4D69-8150-4ED6E091C89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noFill/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6-C276-4D69-8150-4ED6E091C89F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 w="9525" cap="flat" cmpd="sng" algn="ctr">
                <a:noFill/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276-4D69-8150-4ED6E091C89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noFill/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C276-4D69-8150-4ED6E091C89F}"/>
              </c:ext>
            </c:extLst>
          </c:dPt>
          <c:dLbls>
            <c:dLbl>
              <c:idx val="0"/>
              <c:layout>
                <c:manualLayout>
                  <c:x val="1.3239875389408099E-2"/>
                  <c:y val="-1.785714285714285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dirty="0" smtClean="0">
                        <a:solidFill>
                          <a:schemeClr val="bg1"/>
                        </a:solidFill>
                      </a:rPr>
                      <a:t>6,910</a:t>
                    </a:r>
                    <a:endParaRPr lang="en-US" sz="1400" b="1" dirty="0">
                      <a:solidFill>
                        <a:schemeClr val="bg1"/>
                      </a:solidFill>
                    </a:endParaRP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57943925233641E-2"/>
                      <c:h val="6.87500000000000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276-4D69-8150-4ED6E091C89F}"/>
                </c:ext>
              </c:extLst>
            </c:dLbl>
            <c:dLbl>
              <c:idx val="1"/>
              <c:layout>
                <c:manualLayout>
                  <c:x val="1.8691588785046728E-2"/>
                  <c:y val="-2.73368953880764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276-4D69-8150-4ED6E091C89F}"/>
                </c:ext>
              </c:extLst>
            </c:dLbl>
            <c:dLbl>
              <c:idx val="2"/>
              <c:layout>
                <c:manualLayout>
                  <c:x val="2.336448598130841E-2"/>
                  <c:y val="-4.46428571428571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276-4D69-8150-4ED6E091C89F}"/>
                </c:ext>
              </c:extLst>
            </c:dLbl>
            <c:dLbl>
              <c:idx val="3"/>
              <c:layout>
                <c:manualLayout>
                  <c:x val="2.8037383177570093E-2"/>
                  <c:y val="-3.2738095238095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276-4D69-8150-4ED6E091C89F}"/>
                </c:ext>
              </c:extLst>
            </c:dLbl>
            <c:dLbl>
              <c:idx val="4"/>
              <c:layout>
                <c:manualLayout>
                  <c:x val="1.8691588785046728E-2"/>
                  <c:y val="-3.41919760029996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276-4D69-8150-4ED6E091C8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#,##0</c:formatCode>
                <c:ptCount val="5"/>
                <c:pt idx="0">
                  <c:v>6910</c:v>
                </c:pt>
                <c:pt idx="1">
                  <c:v>7553</c:v>
                </c:pt>
                <c:pt idx="2">
                  <c:v>6344</c:v>
                </c:pt>
                <c:pt idx="3">
                  <c:v>9749</c:v>
                </c:pt>
                <c:pt idx="4">
                  <c:v>11395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276-4D69-8150-4ED6E091C8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116940800"/>
        <c:axId val="72412544"/>
        <c:axId val="0"/>
      </c:bar3DChart>
      <c:catAx>
        <c:axId val="11694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412544"/>
        <c:crosses val="autoZero"/>
        <c:auto val="1"/>
        <c:lblAlgn val="ctr"/>
        <c:lblOffset val="100"/>
        <c:noMultiLvlLbl val="0"/>
      </c:catAx>
      <c:valAx>
        <c:axId val="7241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94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F302FB-5660-4717-90F6-663B4F1C1286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2390018D-9F09-43EC-A703-DBF634F9C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940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F7AADD8-2A40-4B9C-A770-DCBC62A079C0}" type="datetimeFigureOut">
              <a:rPr lang="en-US"/>
              <a:pPr>
                <a:defRPr/>
              </a:pPr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6"/>
            <a:ext cx="5607050" cy="4183063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5138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5138"/>
          </a:xfrm>
          <a:prstGeom prst="rect">
            <a:avLst/>
          </a:prstGeom>
        </p:spPr>
        <p:txBody>
          <a:bodyPr vert="horz" wrap="square" lIns="93176" tIns="46588" rIns="93176" bIns="4658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1FBF2623-516A-49BE-AFB3-BC68C65B74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4994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F2623-516A-49BE-AFB3-BC68C65B7441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963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88DFA18-164A-416B-B1A6-FF53A989B17D}" type="slidenum">
              <a:rPr lang="en-US" altLang="en-US">
                <a:latin typeface="Calibri" pitchFamily="34" charset="0"/>
              </a:rPr>
              <a:pPr/>
              <a:t>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FF45565-875F-4B0C-B49B-51B133FD9AAE}" type="slidenum">
              <a:rPr lang="en-US" altLang="en-US">
                <a:latin typeface="Calibri" pitchFamily="34" charset="0"/>
              </a:rPr>
              <a:pPr/>
              <a:t>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F06DF1E-E772-42AB-B9F5-64DE18DBC7E0}" type="slidenum">
              <a:rPr lang="en-US" altLang="en-US">
                <a:latin typeface="Calibri" pitchFamily="34" charset="0"/>
              </a:rPr>
              <a:pPr/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08DE5ED-7DA7-47F6-A725-6D80B3FE6173}" type="slidenum">
              <a:rPr lang="en-US" altLang="en-US">
                <a:latin typeface="Calibri" pitchFamily="34" charset="0"/>
              </a:rPr>
              <a:pPr/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latin typeface="Nimrod"/>
              <a:ea typeface="Times New Roman"/>
              <a:cs typeface="Times New Roman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7625C3A-6D4D-420D-A3B2-1E22F08586DC}" type="slidenum">
              <a:rPr lang="en-US" altLang="en-US">
                <a:latin typeface="Calibri" pitchFamily="34" charset="0"/>
              </a:rPr>
              <a:pPr/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597" eaLnBrk="1">
              <a:lnSpc>
                <a:spcPct val="120000"/>
              </a:lnSpc>
              <a:spcBef>
                <a:spcPct val="0"/>
              </a:spcBef>
            </a:pPr>
            <a:endParaRPr lang="en-US" altLang="en-US" sz="1000" dirty="0">
              <a:latin typeface="Nimrod"/>
              <a:cs typeface="Times New Roman" pitchFamily="18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D4807A1-5BC2-4FCD-AEB8-3747E0E42EFB}" type="slidenum">
              <a:rPr lang="en-US" altLang="en-US">
                <a:latin typeface="Calibri" pitchFamily="34" charset="0"/>
              </a:rPr>
              <a:pPr/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2D92CC5-6111-4D03-B6D6-BA9E93C6633E}" type="slidenum">
              <a:rPr lang="en-US" altLang="en-US">
                <a:latin typeface="Calibri" pitchFamily="34" charset="0"/>
              </a:rPr>
              <a:pPr/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EC2656C-7DDC-4660-A22E-2894A51770C7}" type="slidenum">
              <a:rPr lang="en-US" altLang="en-US">
                <a:latin typeface="Calibri" pitchFamily="34" charset="0"/>
              </a:rPr>
              <a:pPr/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3B217CA-23A3-4FFE-B81A-FDB0BA62D19B}" type="slidenum">
              <a:rPr lang="en-US" altLang="en-US">
                <a:latin typeface="Calibri" pitchFamily="34" charset="0"/>
              </a:rPr>
              <a:pPr/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80693A-3E1B-4704-8FF0-9A3F20009BEA}" type="slidenum">
              <a:rPr lang="en-US" altLang="en-US">
                <a:latin typeface="Calibri" pitchFamily="34" charset="0"/>
              </a:rPr>
              <a:pPr/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80693A-3E1B-4704-8FF0-9A3F20009BEA}" type="slidenum">
              <a:rPr lang="en-US" altLang="en-US">
                <a:latin typeface="Calibri" pitchFamily="34" charset="0"/>
              </a:rPr>
              <a:pPr/>
              <a:t>12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10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80693A-3E1B-4704-8FF0-9A3F20009BEA}" type="slidenum">
              <a:rPr lang="en-US" altLang="en-US">
                <a:latin typeface="Calibri" pitchFamily="34" charset="0"/>
              </a:rPr>
              <a:pPr/>
              <a:t>13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44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29AF354-1C74-4E24-BF5B-1C113FD2470E}" type="slidenum">
              <a:rPr lang="en-US" altLang="en-US">
                <a:latin typeface="Calibri" pitchFamily="34" charset="0"/>
              </a:rPr>
              <a:pPr/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15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192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16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87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17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8950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18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1921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19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312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20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3579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21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356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22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192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A47740A-E49A-4804-BABA-432C4D1676E9}" type="slidenum">
              <a:rPr lang="en-US" altLang="en-US">
                <a:latin typeface="Calibri" pitchFamily="34" charset="0"/>
              </a:rPr>
              <a:pPr/>
              <a:t>23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192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C129A7E-0945-4994-88CA-2F92EAE0AEE4}" type="slidenum">
              <a:rPr lang="en-US" altLang="en-US">
                <a:latin typeface="Calibri" pitchFamily="34" charset="0"/>
              </a:rPr>
              <a:pPr/>
              <a:t>24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2B1B43-1EFC-47EF-B471-BE500B49A9A9}" type="slidenum">
              <a:rPr lang="en-US" altLang="en-US">
                <a:latin typeface="Calibri" pitchFamily="34" charset="0"/>
              </a:rPr>
              <a:pPr/>
              <a:t>25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E2D9F78-9B69-4F8C-A50B-3608BC267E59}" type="slidenum">
              <a:rPr lang="en-US" altLang="en-US">
                <a:latin typeface="Calibri" pitchFamily="34" charset="0"/>
              </a:rPr>
              <a:pPr/>
              <a:t>26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tabLst>
                <a:tab pos="285747" algn="l"/>
                <a:tab pos="1828779" algn="l"/>
              </a:tabLst>
            </a:pPr>
            <a:endParaRPr lang="en-US" alt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C61F844-65BF-4E27-A1E8-1286894572C0}" type="slidenum">
              <a:rPr lang="en-US" altLang="en-US">
                <a:latin typeface="Calibri" pitchFamily="34" charset="0"/>
              </a:rPr>
              <a:pPr/>
              <a:t>27</a:t>
            </a:fld>
            <a:endParaRPr lang="en-US" alt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8283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tabLst>
                <a:tab pos="285747" algn="l"/>
                <a:tab pos="1828779" algn="l"/>
              </a:tabLst>
            </a:pPr>
            <a:endParaRPr lang="en-US" altLang="en-US" dirty="0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9CF1A26-A311-4F8E-84EA-67CDF7C65E0D}" type="slidenum">
              <a:rPr lang="en-US" altLang="en-US">
                <a:latin typeface="Calibri" pitchFamily="34" charset="0"/>
              </a:rPr>
              <a:pPr/>
              <a:t>28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tabLst>
                <a:tab pos="285744" algn="l"/>
                <a:tab pos="628634" algn="l"/>
              </a:tabLst>
              <a:defRPr/>
            </a:pPr>
            <a:endParaRPr lang="en-US" dirty="0">
              <a:latin typeface="Times New Roman"/>
              <a:ea typeface="Times New Roman"/>
            </a:endParaRP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74" indent="-22859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64" indent="-22859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52" indent="-22859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4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3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21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10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7DE7A47-5CC2-4F1F-8407-C3616109EE03}" type="slidenum">
              <a:rPr lang="en-US" altLang="en-US">
                <a:latin typeface="Calibri" pitchFamily="34" charset="0"/>
              </a:rPr>
              <a:pPr/>
              <a:t>29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74" indent="-22859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64" indent="-22859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52" indent="-22859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4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3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21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10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4378C51-15A6-4781-8166-A72F3C31DC7F}" type="slidenum">
              <a:rPr lang="en-US" altLang="en-US">
                <a:latin typeface="Calibri" pitchFamily="34" charset="0"/>
              </a:rPr>
              <a:pPr/>
              <a:t>30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tabLst>
                <a:tab pos="285744" algn="l"/>
                <a:tab pos="628634" algn="l"/>
              </a:tabLst>
            </a:pPr>
            <a:endParaRPr lang="en-US" alt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74" indent="-22859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64" indent="-22859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52" indent="-22859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4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3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21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10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5565179-DC4A-4053-A636-8B30FF107B85}" type="slidenum">
              <a:rPr lang="en-US" altLang="en-US">
                <a:latin typeface="Calibri" pitchFamily="34" charset="0"/>
              </a:rPr>
              <a:pPr/>
              <a:t>31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tabLst>
                <a:tab pos="285744" algn="l"/>
                <a:tab pos="628634" algn="l"/>
              </a:tabLst>
            </a:pPr>
            <a:endParaRPr lang="en-US" altLang="en-US" dirty="0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74" indent="-22859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64" indent="-22859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52" indent="-22859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4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3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21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10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7ED7BC5-2C44-454B-A371-23A585650081}" type="slidenum">
              <a:rPr lang="en-US" altLang="en-US">
                <a:latin typeface="Calibri" pitchFamily="34" charset="0"/>
              </a:rPr>
              <a:pPr/>
              <a:t>32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74" indent="-22859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64" indent="-22859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52" indent="-22859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4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3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21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10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33F4BE7-1DF5-4D1A-8D30-1BA889BF50FB}" type="slidenum">
              <a:rPr lang="en-US" altLang="en-US">
                <a:latin typeface="Calibri" pitchFamily="34" charset="0"/>
              </a:rPr>
              <a:pPr/>
              <a:t>33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74" indent="-228594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64" indent="-228594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52" indent="-228594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4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32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21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10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8FB11C7-6BE0-46A2-82C2-53E2BB8B63B9}" type="slidenum">
              <a:rPr lang="en-US" altLang="en-US">
                <a:latin typeface="Calibri" pitchFamily="34" charset="0"/>
              </a:rPr>
              <a:pPr/>
              <a:t>34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41" indent="-285747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2987" indent="-228597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182" indent="-228597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376" indent="-228597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57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766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8961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155" indent="-22859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2696739-A71F-40B3-8B52-07D8D6B1D2F6}" type="slidenum">
              <a:rPr lang="en-US" altLang="en-US">
                <a:latin typeface="Calibri" pitchFamily="34" charset="0"/>
              </a:rPr>
              <a:pPr/>
              <a:t>35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effectLst/>
                <a:latin typeface="+mn-lt"/>
                <a:ea typeface="Times New Roman"/>
                <a:cs typeface="Times New Roman"/>
              </a:rPr>
              <a:t>Aaron…</a:t>
            </a:r>
            <a:endParaRPr lang="en-US" sz="1000" dirty="0" smtClean="0">
              <a:effectLst/>
              <a:latin typeface="Nimrod"/>
              <a:ea typeface="Times New Roman"/>
              <a:cs typeface="Times New Roman"/>
            </a:endParaRPr>
          </a:p>
          <a:p>
            <a:pPr marL="0" marR="0" indent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 smtClean="0">
                <a:solidFill>
                  <a:srgbClr val="FF0000"/>
                </a:solidFill>
                <a:effectLst/>
                <a:latin typeface="+mn-lt"/>
                <a:ea typeface="Times New Roman"/>
                <a:cs typeface="Times New Roman"/>
              </a:rPr>
              <a:t>(Q &amp; A): State name</a:t>
            </a:r>
            <a:endParaRPr lang="en-US" sz="1000" dirty="0" smtClean="0">
              <a:effectLst/>
              <a:latin typeface="Nimrod"/>
              <a:ea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83C36-CCD8-4E52-8262-413C1EDD800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39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F2623-516A-49BE-AFB3-BC68C65B7441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22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A8D6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530225" y="-1503363"/>
            <a:ext cx="9829800" cy="6477001"/>
          </a:xfrm>
          <a:prstGeom prst="rect">
            <a:avLst/>
          </a:prstGeom>
          <a:solidFill>
            <a:srgbClr val="0049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2952750" y="4953000"/>
            <a:ext cx="3371850" cy="914400"/>
          </a:xfrm>
          <a:prstGeom prst="rect">
            <a:avLst/>
          </a:prstGeom>
          <a:solidFill>
            <a:srgbClr val="A8D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9525" y="4876800"/>
            <a:ext cx="9296400" cy="11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61925" y="4991100"/>
            <a:ext cx="9601200" cy="2095500"/>
          </a:xfrm>
          <a:prstGeom prst="rect">
            <a:avLst/>
          </a:prstGeom>
          <a:solidFill>
            <a:srgbClr val="A8D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00525"/>
            <a:ext cx="27432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14"/>
          <p:cNvSpPr txBox="1">
            <a:spLocks noChangeArrowheads="1"/>
          </p:cNvSpPr>
          <p:nvPr userDrawn="1"/>
        </p:nvSpPr>
        <p:spPr bwMode="auto">
          <a:xfrm>
            <a:off x="2362200" y="5754688"/>
            <a:ext cx="434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600" b="1" smtClean="0">
                <a:cs typeface="Times New Roman" pitchFamily="18" charset="0"/>
              </a:rPr>
              <a:t>ENB Financial Corp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Trajan Pro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81000" y="1044575"/>
            <a:ext cx="9525000" cy="14700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rajan Pro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0376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75" y="3416300"/>
            <a:ext cx="9455150" cy="3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3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183313"/>
            <a:ext cx="9144000" cy="685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 baseline="0">
                <a:solidFill>
                  <a:schemeClr val="bg1"/>
                </a:solidFill>
                <a:latin typeface="Trajan Pro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  <a:latin typeface="Trajan Pro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3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2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0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3008313" cy="45720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  <a:latin typeface="Trajan Pro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52596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3008313" cy="39925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0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ctr">
              <a:defRPr sz="2000" b="1">
                <a:solidFill>
                  <a:schemeClr val="bg1"/>
                </a:solidFill>
                <a:latin typeface="Trajan Pro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00199"/>
            <a:ext cx="5486400" cy="3127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 algn="ctr">
              <a:buNone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6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457200" y="355600"/>
            <a:ext cx="8229600" cy="977900"/>
            <a:chOff x="288" y="224"/>
            <a:chExt cx="5184" cy="616"/>
          </a:xfrm>
        </p:grpSpPr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288" y="840"/>
              <a:ext cx="518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288" y="224"/>
              <a:ext cx="518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225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9F1C332-9641-4DCF-A87D-E3FD6435E037}" type="datetimeFigureOut">
              <a:rPr lang="en-US"/>
              <a:pPr>
                <a:defRPr/>
              </a:pPr>
              <a:t>5/5/2020</a:t>
            </a:fld>
            <a:endParaRPr lang="en-US" dirty="0"/>
          </a:p>
        </p:txBody>
      </p:sp>
      <p:sp>
        <p:nvSpPr>
          <p:cNvPr id="9" name="Slide Number Placeholder 9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B41FA91-1E4B-4ED7-9667-E9E098FB4A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75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17220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33388" y="228600"/>
            <a:ext cx="8229600" cy="1219200"/>
          </a:xfrm>
          <a:prstGeom prst="rect">
            <a:avLst/>
          </a:prstGeom>
          <a:solidFill>
            <a:srgbClr val="D21243"/>
          </a:solidFill>
          <a:ln w="127000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4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76200" y="6386513"/>
            <a:ext cx="9375775" cy="547687"/>
          </a:xfrm>
          <a:prstGeom prst="rect">
            <a:avLst/>
          </a:prstGeom>
          <a:solidFill>
            <a:srgbClr val="A8D6E2"/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70550"/>
            <a:ext cx="179228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ajan Pro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800" y="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Welcome</a:t>
            </a:r>
          </a:p>
          <a:p>
            <a:pPr eaLnBrk="1" hangingPunct="1"/>
            <a:r>
              <a:rPr lang="en-US" altLang="en-US" sz="2400" dirty="0" smtClean="0"/>
              <a:t>Reading of the Minutes</a:t>
            </a:r>
          </a:p>
          <a:p>
            <a:pPr eaLnBrk="1" hangingPunct="1"/>
            <a:r>
              <a:rPr lang="en-US" altLang="en-US" sz="2400" dirty="0" smtClean="0"/>
              <a:t>Certify Voting Activity</a:t>
            </a:r>
          </a:p>
          <a:p>
            <a:pPr eaLnBrk="1" hangingPunct="1"/>
            <a:r>
              <a:rPr lang="en-US" altLang="en-US" sz="2400" dirty="0" smtClean="0"/>
              <a:t>Vote on Matters of the Proxy Statement</a:t>
            </a:r>
          </a:p>
          <a:p>
            <a:pPr eaLnBrk="1" hangingPunct="1"/>
            <a:r>
              <a:rPr lang="en-US" altLang="en-US" sz="2400" dirty="0" smtClean="0"/>
              <a:t>Discussion of Company Condition</a:t>
            </a:r>
          </a:p>
          <a:p>
            <a:pPr lvl="1" eaLnBrk="1" hangingPunct="1">
              <a:buFont typeface="Times New Roman" panose="02020603050405020304" pitchFamily="18" charset="0"/>
              <a:buChar char="–"/>
            </a:pPr>
            <a:r>
              <a:rPr lang="en-US" altLang="en-US" sz="2200" dirty="0" smtClean="0"/>
              <a:t>President’s Remarks</a:t>
            </a:r>
          </a:p>
          <a:p>
            <a:pPr lvl="1" eaLnBrk="1" hangingPunct="1">
              <a:buFont typeface="Times New Roman" panose="02020603050405020304" pitchFamily="18" charset="0"/>
              <a:buChar char="–"/>
            </a:pPr>
            <a:r>
              <a:rPr lang="en-US" altLang="en-US" sz="2200" dirty="0" smtClean="0"/>
              <a:t>Financial Review</a:t>
            </a:r>
          </a:p>
          <a:p>
            <a:pPr eaLnBrk="1" hangingPunct="1"/>
            <a:r>
              <a:rPr lang="en-US" altLang="en-US" sz="2400" dirty="0" smtClean="0"/>
              <a:t>Questions &amp; Answers</a:t>
            </a:r>
          </a:p>
          <a:p>
            <a:pPr eaLnBrk="1" hangingPunct="1"/>
            <a:r>
              <a:rPr lang="en-US" altLang="en-US" sz="2400" dirty="0" smtClean="0"/>
              <a:t>Voting Results</a:t>
            </a:r>
          </a:p>
          <a:p>
            <a:pPr eaLnBrk="1" hangingPunct="1"/>
            <a:r>
              <a:rPr lang="en-US" altLang="en-US" sz="2400" dirty="0" smtClean="0"/>
              <a:t>Adjournment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15363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Agenda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2209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dirty="0" smtClean="0"/>
              <a:t>Jeffrey S. Stauffer</a:t>
            </a:r>
          </a:p>
          <a:p>
            <a:pPr marL="457200" lvl="1" indent="0" eaLnBrk="1" hangingPunct="1">
              <a:buNone/>
            </a:pPr>
            <a:r>
              <a:rPr lang="en-US" altLang="en-US" sz="2000" dirty="0" smtClean="0"/>
              <a:t>President and CEO – ENB Financial Corp and Ephrata National Bank</a:t>
            </a:r>
          </a:p>
          <a:p>
            <a:pPr marL="0" indent="0" eaLnBrk="1" hangingPunct="1">
              <a:buNone/>
            </a:pPr>
            <a:r>
              <a:rPr lang="en-US" altLang="en-US" sz="2800" dirty="0" smtClean="0"/>
              <a:t>Barry W. Harting</a:t>
            </a:r>
          </a:p>
          <a:p>
            <a:pPr marL="457200" lvl="1" indent="0" eaLnBrk="1" hangingPunct="1">
              <a:buNone/>
            </a:pPr>
            <a:r>
              <a:rPr lang="en-US" altLang="en-US" sz="2000" dirty="0" smtClean="0"/>
              <a:t>Vice President and Corporate Secretary – ENB Financial Corp</a:t>
            </a:r>
          </a:p>
          <a:p>
            <a:pPr marL="457200" lvl="1" indent="0" eaLnBrk="1" hangingPunct="1">
              <a:buNone/>
            </a:pPr>
            <a:r>
              <a:rPr lang="en-US" altLang="en-US" sz="2000" dirty="0" smtClean="0"/>
              <a:t>Senior Vice President and Chief Risk Officer – Ephrata National Bank</a:t>
            </a:r>
          </a:p>
          <a:p>
            <a:pPr marL="0" indent="0" eaLnBrk="1" hangingPunct="1">
              <a:buNone/>
            </a:pPr>
            <a:r>
              <a:rPr lang="en-US" altLang="en-US" sz="2800" dirty="0"/>
              <a:t>Scott E. Lied</a:t>
            </a:r>
          </a:p>
          <a:p>
            <a:pPr marL="457200" lvl="1" indent="0" eaLnBrk="1" hangingPunct="1">
              <a:buNone/>
            </a:pPr>
            <a:r>
              <a:rPr lang="en-US" altLang="en-US" sz="2000" dirty="0"/>
              <a:t>Treasurer – ENB Financial Corp</a:t>
            </a:r>
          </a:p>
          <a:p>
            <a:pPr marL="457200" lvl="1" indent="0" eaLnBrk="1" hangingPunct="1">
              <a:buNone/>
            </a:pPr>
            <a:r>
              <a:rPr lang="en-US" altLang="en-US" sz="2000" dirty="0"/>
              <a:t>Senior Vice President and Chief Financial Officer – Ephrata National Bank</a:t>
            </a:r>
            <a:r>
              <a:rPr lang="en-US" altLang="en-US" sz="2000" i="1" dirty="0"/>
              <a:t/>
            </a:r>
            <a:br>
              <a:rPr lang="en-US" altLang="en-US" sz="2000" i="1" dirty="0"/>
            </a:br>
            <a:endParaRPr lang="en-US" altLang="en-US" sz="2000" dirty="0" smtClean="0"/>
          </a:p>
          <a:p>
            <a:pPr lvl="1" eaLnBrk="1" hangingPunct="1">
              <a:buFont typeface="Arial" pitchFamily="34" charset="0"/>
              <a:buNone/>
            </a:pPr>
            <a:endParaRPr lang="en-US" altLang="en-US" sz="1400" dirty="0" smtClean="0"/>
          </a:p>
          <a:p>
            <a:pPr lvl="1" eaLnBrk="1" hangingPunct="1">
              <a:buFont typeface="Arial" pitchFamily="34" charset="0"/>
              <a:buChar char="•"/>
            </a:pPr>
            <a:endParaRPr lang="en-US" altLang="en-US" sz="2000" dirty="0" smtClean="0"/>
          </a:p>
          <a:p>
            <a:pPr eaLnBrk="1" hangingPunct="1"/>
            <a:endParaRPr lang="en-US" altLang="en-US" dirty="0" smtClean="0"/>
          </a:p>
        </p:txBody>
      </p:sp>
      <p:sp>
        <p:nvSpPr>
          <p:cNvPr id="17411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Presenters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5240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b="1" dirty="0" smtClean="0"/>
              <a:t>Presented by: </a:t>
            </a:r>
            <a:r>
              <a:rPr lang="en-US" altLang="en-US" dirty="0" smtClean="0"/>
              <a:t>Barry W. Harting</a:t>
            </a:r>
            <a:r>
              <a:rPr lang="en-US" altLang="en-US" i="1" dirty="0" smtClean="0"/>
              <a:t> </a:t>
            </a:r>
            <a:br>
              <a:rPr lang="en-US" altLang="en-US" i="1" dirty="0" smtClean="0"/>
            </a:br>
            <a:r>
              <a:rPr lang="en-US" altLang="en-US" i="1" dirty="0" smtClean="0"/>
              <a:t>                        </a:t>
            </a:r>
            <a:r>
              <a:rPr lang="en-US" altLang="en-US" sz="2400" dirty="0" smtClean="0"/>
              <a:t>Corporate Secretary - ENB Financial Corp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dirty="0" smtClean="0"/>
          </a:p>
        </p:txBody>
      </p:sp>
      <p:sp>
        <p:nvSpPr>
          <p:cNvPr id="19459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Meeting Certification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Matters of Proxy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2174875"/>
            <a:ext cx="8305800" cy="3951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/>
              <a:t>Elect three (3) Class </a:t>
            </a:r>
            <a:r>
              <a:rPr lang="en-US" sz="2800" dirty="0" smtClean="0"/>
              <a:t>C </a:t>
            </a:r>
            <a:r>
              <a:rPr lang="en-US" sz="2800" dirty="0"/>
              <a:t>directors to serve a</a:t>
            </a:r>
            <a:br>
              <a:rPr lang="en-US" sz="2800" dirty="0"/>
            </a:br>
            <a:r>
              <a:rPr lang="en-US" sz="2800" dirty="0"/>
              <a:t>3-year </a:t>
            </a:r>
            <a:r>
              <a:rPr lang="en-US" sz="2800" dirty="0" smtClean="0"/>
              <a:t>term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/>
              <a:t>Ratify the selection of S.R. Snodgrass, P.C.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/>
              <a:t>Transact other business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Elect </a:t>
            </a:r>
            <a:r>
              <a:rPr lang="en-US" dirty="0" smtClean="0"/>
              <a:t>three </a:t>
            </a:r>
            <a:r>
              <a:rPr lang="en-US" dirty="0"/>
              <a:t>(3) Class </a:t>
            </a:r>
            <a:r>
              <a:rPr lang="en-US" dirty="0" smtClean="0"/>
              <a:t>C </a:t>
            </a:r>
            <a:r>
              <a:rPr lang="en-US" dirty="0"/>
              <a:t>directors to serve a</a:t>
            </a:r>
            <a:br>
              <a:rPr lang="en-US" dirty="0"/>
            </a:br>
            <a:r>
              <a:rPr lang="en-US" dirty="0" smtClean="0"/>
              <a:t>3-year </a:t>
            </a:r>
            <a:r>
              <a:rPr lang="en-US" dirty="0"/>
              <a:t>term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23555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Matters of Proxy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511071"/>
              </p:ext>
            </p:extLst>
          </p:nvPr>
        </p:nvGraphicFramePr>
        <p:xfrm>
          <a:off x="1066800" y="3200400"/>
          <a:ext cx="6858000" cy="181133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1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Election of Directors – Class C</a:t>
                      </a:r>
                      <a:endParaRPr lang="en-US" sz="2400" dirty="0"/>
                    </a:p>
                  </a:txBody>
                  <a:tcPr marT="45715" marB="45715"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4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Joshua E. Hoffman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Susan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Y. Nicholas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Mark C. Wagner</a:t>
                      </a:r>
                    </a:p>
                  </a:txBody>
                  <a:tcPr marT="45715" marB="4571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8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Current Directors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083020"/>
              </p:ext>
            </p:extLst>
          </p:nvPr>
        </p:nvGraphicFramePr>
        <p:xfrm>
          <a:off x="1143000" y="3581400"/>
          <a:ext cx="6858000" cy="20193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42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Continuing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Directors – Class A</a:t>
                      </a:r>
                      <a:endParaRPr lang="en-US" sz="2400" dirty="0"/>
                    </a:p>
                  </a:txBody>
                  <a:tcPr marT="45715" marB="45715"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0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Aaron L. Groff, Jr.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Dr. Brian K. Reed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Jeffrey S. Stauffer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15" marB="4571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2898"/>
              </p:ext>
            </p:extLst>
          </p:nvPr>
        </p:nvGraphicFramePr>
        <p:xfrm>
          <a:off x="1143000" y="1828800"/>
          <a:ext cx="6858000" cy="181144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374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Continuing Directors – Class B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29" marB="45729"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42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Willis R.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Lefever</a:t>
                      </a:r>
                      <a:endParaRPr lang="en-US" sz="24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Jay S. Martin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Judith A. Weaver</a:t>
                      </a:r>
                    </a:p>
                  </a:txBody>
                  <a:tcPr marT="45729" marB="45729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1"/>
          <p:cNvSpPr>
            <a:spLocks noGrp="1"/>
          </p:cNvSpPr>
          <p:nvPr>
            <p:ph idx="1"/>
          </p:nvPr>
        </p:nvSpPr>
        <p:spPr>
          <a:xfrm>
            <a:off x="457200" y="2705100"/>
            <a:ext cx="8229600" cy="14478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b="1" dirty="0" smtClean="0"/>
              <a:t>Presented by: </a:t>
            </a:r>
            <a:r>
              <a:rPr lang="en-US" altLang="en-US" dirty="0" smtClean="0"/>
              <a:t>Barry W. Harting</a:t>
            </a:r>
            <a:r>
              <a:rPr lang="en-US" altLang="en-US" i="1" dirty="0" smtClean="0"/>
              <a:t/>
            </a:r>
            <a:br>
              <a:rPr lang="en-US" altLang="en-US" i="1" dirty="0" smtClean="0"/>
            </a:br>
            <a:r>
              <a:rPr lang="en-US" altLang="en-US" i="1" dirty="0" smtClean="0"/>
              <a:t>                        </a:t>
            </a:r>
            <a:r>
              <a:rPr lang="en-US" altLang="en-US" sz="2400" dirty="0" smtClean="0"/>
              <a:t>Corporate Secretary - ENB Financial Corp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dirty="0" smtClean="0"/>
          </a:p>
        </p:txBody>
      </p:sp>
      <p:sp>
        <p:nvSpPr>
          <p:cNvPr id="27651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Voting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Voting Process</a:t>
            </a:r>
          </a:p>
        </p:txBody>
      </p:sp>
      <p:sp>
        <p:nvSpPr>
          <p:cNvPr id="29699" name="Text Placeholder 2"/>
          <p:cNvSpPr txBox="1">
            <a:spLocks/>
          </p:cNvSpPr>
          <p:nvPr/>
        </p:nvSpPr>
        <p:spPr bwMode="auto">
          <a:xfrm>
            <a:off x="685800" y="1676400"/>
            <a:ext cx="37338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en-US" b="1" dirty="0"/>
              <a:t>Proxy Holders</a:t>
            </a:r>
          </a:p>
        </p:txBody>
      </p:sp>
      <p:sp>
        <p:nvSpPr>
          <p:cNvPr id="29700" name="Content Placeholder 3"/>
          <p:cNvSpPr txBox="1">
            <a:spLocks/>
          </p:cNvSpPr>
          <p:nvPr/>
        </p:nvSpPr>
        <p:spPr bwMode="auto">
          <a:xfrm>
            <a:off x="762000" y="2438399"/>
            <a:ext cx="3657600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2800" dirty="0"/>
              <a:t>Janice S. </a:t>
            </a:r>
            <a:r>
              <a:rPr lang="en-US" altLang="en-US" sz="2800" dirty="0" err="1"/>
              <a:t>Eaby</a:t>
            </a:r>
            <a:endParaRPr lang="en-US" altLang="en-US" sz="2800" dirty="0"/>
          </a:p>
          <a:p>
            <a:pPr marL="0" indent="0" eaLnBrk="1" hangingPunct="1">
              <a:buNone/>
            </a:pPr>
            <a:r>
              <a:rPr lang="en-US" altLang="en-US" sz="2800" dirty="0"/>
              <a:t>John H. </a:t>
            </a:r>
            <a:r>
              <a:rPr lang="en-US" altLang="en-US" sz="2800" dirty="0" err="1"/>
              <a:t>Shuey</a:t>
            </a:r>
            <a:endParaRPr lang="en-US" altLang="en-US" sz="2800" dirty="0"/>
          </a:p>
        </p:txBody>
      </p:sp>
      <p:sp>
        <p:nvSpPr>
          <p:cNvPr id="29701" name="Text Placeholder 4"/>
          <p:cNvSpPr txBox="1">
            <a:spLocks/>
          </p:cNvSpPr>
          <p:nvPr/>
        </p:nvSpPr>
        <p:spPr bwMode="auto">
          <a:xfrm>
            <a:off x="4169229" y="1676400"/>
            <a:ext cx="526097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en-US" b="1" dirty="0"/>
              <a:t>Judges of Election</a:t>
            </a:r>
          </a:p>
        </p:txBody>
      </p:sp>
      <p:sp>
        <p:nvSpPr>
          <p:cNvPr id="29702" name="Content Placeholder 5"/>
          <p:cNvSpPr txBox="1">
            <a:spLocks/>
          </p:cNvSpPr>
          <p:nvPr/>
        </p:nvSpPr>
        <p:spPr bwMode="auto">
          <a:xfrm>
            <a:off x="4191000" y="2438399"/>
            <a:ext cx="4495800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2800" dirty="0"/>
              <a:t>Paul W. Wenger</a:t>
            </a:r>
          </a:p>
          <a:p>
            <a:pPr marL="0" indent="0" eaLnBrk="1" hangingPunct="1">
              <a:buNone/>
            </a:pPr>
            <a:r>
              <a:rPr lang="en-US" altLang="en-US" sz="2800" dirty="0"/>
              <a:t>Roger S. Kline</a:t>
            </a:r>
          </a:p>
          <a:p>
            <a:pPr marL="0" indent="0" eaLnBrk="1" hangingPunct="1">
              <a:buNone/>
            </a:pPr>
            <a:r>
              <a:rPr lang="en-US" altLang="en-US" sz="2800" dirty="0"/>
              <a:t>John L. Weber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1"/>
          <p:cNvSpPr>
            <a:spLocks noGrp="1"/>
          </p:cNvSpPr>
          <p:nvPr>
            <p:ph idx="1"/>
          </p:nvPr>
        </p:nvSpPr>
        <p:spPr>
          <a:xfrm>
            <a:off x="457200" y="2628901"/>
            <a:ext cx="8229600" cy="1600199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b="1" dirty="0" smtClean="0"/>
              <a:t>Presented by: </a:t>
            </a:r>
            <a:r>
              <a:rPr lang="en-US" altLang="en-US" dirty="0" smtClean="0"/>
              <a:t>Jeffrey S. Stauffer</a:t>
            </a:r>
            <a:r>
              <a:rPr lang="en-US" altLang="en-US" i="1" dirty="0" smtClean="0"/>
              <a:t>                                   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en-US" sz="2400" i="1" dirty="0"/>
              <a:t> </a:t>
            </a:r>
            <a:r>
              <a:rPr lang="en-US" altLang="en-US" sz="2400" i="1" dirty="0" smtClean="0"/>
              <a:t>                                </a:t>
            </a:r>
            <a:r>
              <a:rPr lang="en-US" altLang="en-US" sz="2400" dirty="0" smtClean="0"/>
              <a:t>President &amp; CEO - ENB Financial Corp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dirty="0" smtClean="0"/>
          </a:p>
        </p:txBody>
      </p:sp>
      <p:sp>
        <p:nvSpPr>
          <p:cNvPr id="31747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President’s Remarks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Goodbye to Paul Wenger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631731"/>
            <a:ext cx="3048000" cy="4265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1"/>
          <p:cNvSpPr>
            <a:spLocks noGrp="1"/>
          </p:cNvSpPr>
          <p:nvPr>
            <p:ph idx="1"/>
          </p:nvPr>
        </p:nvSpPr>
        <p:spPr>
          <a:xfrm>
            <a:off x="1752600" y="2819400"/>
            <a:ext cx="8839200" cy="944563"/>
          </a:xfrm>
        </p:spPr>
        <p:txBody>
          <a:bodyPr/>
          <a:lstStyle/>
          <a:p>
            <a:pPr marL="457200" lvl="1" indent="0" algn="ctr" eaLnBrk="1" hangingPunct="1">
              <a:spcAft>
                <a:spcPts val="1200"/>
              </a:spcAft>
              <a:buSzPct val="90000"/>
              <a:buFont typeface="Arial" pitchFamily="34" charset="0"/>
              <a:buNone/>
            </a:pPr>
            <a:r>
              <a:rPr lang="en-US" altLang="en-US" sz="3200" dirty="0" smtClean="0">
                <a:solidFill>
                  <a:srgbClr val="FFFFFF"/>
                </a:solidFill>
              </a:rPr>
              <a:t>Thank you</a:t>
            </a:r>
          </a:p>
          <a:p>
            <a:pPr marL="457200" lvl="1" indent="0" algn="ctr" eaLnBrk="1" hangingPunct="1">
              <a:spcAft>
                <a:spcPts val="1200"/>
              </a:spcAft>
              <a:buSzPct val="90000"/>
              <a:buFont typeface="Arial" pitchFamily="34" charset="0"/>
              <a:buNone/>
            </a:pPr>
            <a:r>
              <a:rPr lang="en-US" altLang="en-US" sz="3200" dirty="0" smtClean="0">
                <a:solidFill>
                  <a:srgbClr val="FFFFFF"/>
                </a:solidFill>
              </a:rPr>
              <a:t>for 52-years of service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dirty="0" smtClean="0"/>
          </a:p>
        </p:txBody>
      </p:sp>
      <p:sp>
        <p:nvSpPr>
          <p:cNvPr id="33795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Retirement of Aaron L. Groff, Jr.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8083"/>
            <a:ext cx="304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0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1"/>
          <p:cNvSpPr>
            <a:spLocks noGrp="1"/>
          </p:cNvSpPr>
          <p:nvPr>
            <p:ph idx="1"/>
          </p:nvPr>
        </p:nvSpPr>
        <p:spPr>
          <a:xfrm>
            <a:off x="0" y="1600200"/>
            <a:ext cx="8839200" cy="4525963"/>
          </a:xfrm>
        </p:spPr>
        <p:txBody>
          <a:bodyPr/>
          <a:lstStyle/>
          <a:p>
            <a:pPr marL="457200" lvl="1" indent="0" algn="ctr" eaLnBrk="1" hangingPunct="1">
              <a:spcAft>
                <a:spcPts val="1200"/>
              </a:spcAft>
              <a:buSzPct val="90000"/>
              <a:buFont typeface="Arial" pitchFamily="34" charset="0"/>
              <a:buNone/>
            </a:pPr>
            <a:r>
              <a:rPr lang="en-US" altLang="en-US" sz="3000" dirty="0" smtClean="0">
                <a:solidFill>
                  <a:srgbClr val="FFFFFF"/>
                </a:solidFill>
              </a:rPr>
              <a:t>To remain an independent community bank of undisputed integrity, serving the communities of Lancaster County and beyond. </a:t>
            </a:r>
          </a:p>
          <a:p>
            <a:pPr marL="457200" lvl="1" indent="0" algn="ctr" eaLnBrk="1" hangingPunct="1">
              <a:spcAft>
                <a:spcPts val="1200"/>
              </a:spcAft>
              <a:buSzPct val="90000"/>
              <a:buFont typeface="Arial" pitchFamily="34" charset="0"/>
              <a:buNone/>
            </a:pPr>
            <a:r>
              <a:rPr lang="en-US" altLang="en-US" sz="3000" dirty="0" smtClean="0">
                <a:solidFill>
                  <a:srgbClr val="FFFFFF"/>
                </a:solidFill>
              </a:rPr>
              <a:t>To offer state-of-the-art financial products and services of high quality and value at an affordable price.</a:t>
            </a:r>
          </a:p>
          <a:p>
            <a:pPr marL="457200" lvl="1" indent="0" algn="ctr" eaLnBrk="1" hangingPunct="1">
              <a:buSzPct val="90000"/>
              <a:buFont typeface="Arial" pitchFamily="34" charset="0"/>
              <a:buNone/>
            </a:pPr>
            <a:r>
              <a:rPr lang="en-US" altLang="en-US" sz="3000" dirty="0" smtClean="0">
                <a:solidFill>
                  <a:srgbClr val="FFFFFF"/>
                </a:solidFill>
              </a:rPr>
              <a:t>To provide unsurpassed personal service, delivered by a highly dedicated professional team. 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dirty="0" smtClean="0"/>
          </a:p>
        </p:txBody>
      </p:sp>
      <p:sp>
        <p:nvSpPr>
          <p:cNvPr id="33795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Mission Statement</a:t>
            </a:r>
          </a:p>
        </p:txBody>
      </p:sp>
    </p:spTree>
    <p:extLst>
      <p:ext uri="{BB962C8B-B14F-4D97-AF65-F5344CB8AC3E}">
        <p14:creationId xmlns:p14="http://schemas.microsoft.com/office/powerpoint/2010/main" val="426610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1"/>
          <p:cNvSpPr>
            <a:spLocks noGrp="1"/>
          </p:cNvSpPr>
          <p:nvPr>
            <p:ph idx="1"/>
          </p:nvPr>
        </p:nvSpPr>
        <p:spPr>
          <a:xfrm>
            <a:off x="-76200" y="1600200"/>
            <a:ext cx="9067800" cy="4525963"/>
          </a:xfrm>
        </p:spPr>
        <p:txBody>
          <a:bodyPr/>
          <a:lstStyle/>
          <a:p>
            <a:pPr marL="457200" lvl="1" indent="0" algn="ctr" eaLnBrk="1" hangingPunct="1">
              <a:buSzPct val="90000"/>
              <a:buFont typeface="Arial" pitchFamily="34" charset="0"/>
              <a:buNone/>
            </a:pPr>
            <a:endParaRPr lang="en-US" altLang="en-US" sz="3200" dirty="0" smtClean="0">
              <a:solidFill>
                <a:srgbClr val="FFFFFF"/>
              </a:solidFill>
            </a:endParaRPr>
          </a:p>
          <a:p>
            <a:pPr marL="457200" lvl="1" indent="0" algn="ctr" eaLnBrk="1" hangingPunct="1">
              <a:buSzPct val="90000"/>
              <a:buFont typeface="Arial" pitchFamily="34" charset="0"/>
              <a:buNone/>
            </a:pPr>
            <a:r>
              <a:rPr lang="en-US" altLang="en-US" sz="3200" dirty="0" smtClean="0">
                <a:solidFill>
                  <a:srgbClr val="FFFFFF"/>
                </a:solidFill>
              </a:rPr>
              <a:t>To help clients achieve financial success</a:t>
            </a:r>
          </a:p>
          <a:p>
            <a:pPr marL="457200" lvl="1" indent="0" algn="ctr" eaLnBrk="1" hangingPunct="1">
              <a:buSzPct val="90000"/>
              <a:buFont typeface="Arial" pitchFamily="34" charset="0"/>
              <a:buNone/>
            </a:pPr>
            <a:r>
              <a:rPr lang="en-US" altLang="en-US" sz="3200" b="1" i="1" dirty="0" smtClean="0">
                <a:solidFill>
                  <a:srgbClr val="FFFFFF"/>
                </a:solidFill>
              </a:rPr>
              <a:t>as defined by them </a:t>
            </a:r>
          </a:p>
          <a:p>
            <a:pPr marL="457200" lvl="1" indent="0" algn="ctr" eaLnBrk="1" hangingPunct="1">
              <a:buSzPct val="90000"/>
              <a:buFont typeface="Arial" pitchFamily="34" charset="0"/>
              <a:buNone/>
            </a:pPr>
            <a:r>
              <a:rPr lang="en-US" altLang="en-US" sz="3200" dirty="0" smtClean="0">
                <a:solidFill>
                  <a:srgbClr val="FFFFFF"/>
                </a:solidFill>
              </a:rPr>
              <a:t>by discovering their goals and dreams</a:t>
            </a:r>
          </a:p>
          <a:p>
            <a:pPr marL="457200" lvl="1" indent="0" algn="ctr" eaLnBrk="1" hangingPunct="1">
              <a:buSzPct val="90000"/>
              <a:buFont typeface="Arial" pitchFamily="34" charset="0"/>
              <a:buNone/>
            </a:pPr>
            <a:r>
              <a:rPr lang="en-US" altLang="en-US" sz="3200" dirty="0" smtClean="0">
                <a:solidFill>
                  <a:srgbClr val="FFFFFF"/>
                </a:solidFill>
              </a:rPr>
              <a:t>in order to provide helpful advice. </a:t>
            </a:r>
            <a:endParaRPr lang="en-US" altLang="en-US" sz="3200" dirty="0" smtClean="0"/>
          </a:p>
        </p:txBody>
      </p:sp>
      <p:sp>
        <p:nvSpPr>
          <p:cNvPr id="35843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Vision Statement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42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A Strategic Path Forward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66294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6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42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A Strategic Path Forward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b="1" dirty="0" smtClean="0"/>
          </a:p>
          <a:p>
            <a:pPr marL="0" indent="0">
              <a:buNone/>
            </a:pPr>
            <a:endParaRPr lang="en-US" i="1" dirty="0"/>
          </a:p>
        </p:txBody>
      </p:sp>
      <p:grpSp>
        <p:nvGrpSpPr>
          <p:cNvPr id="6" name="Group 5"/>
          <p:cNvGrpSpPr/>
          <p:nvPr/>
        </p:nvGrpSpPr>
        <p:grpSpPr>
          <a:xfrm>
            <a:off x="533400" y="1676400"/>
            <a:ext cx="8229600" cy="4267200"/>
            <a:chOff x="1219200" y="1676400"/>
            <a:chExt cx="7162800" cy="4267200"/>
          </a:xfrm>
          <a:effectLst/>
        </p:grpSpPr>
        <p:sp>
          <p:nvSpPr>
            <p:cNvPr id="7" name="Round Single Corner Rectangle 6"/>
            <p:cNvSpPr/>
            <p:nvPr/>
          </p:nvSpPr>
          <p:spPr>
            <a:xfrm>
              <a:off x="4800600" y="1676400"/>
              <a:ext cx="3581400" cy="2133600"/>
            </a:xfrm>
            <a:prstGeom prst="round1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ound Single Corner Rectangle 7"/>
            <p:cNvSpPr/>
            <p:nvPr/>
          </p:nvSpPr>
          <p:spPr>
            <a:xfrm rot="10800000">
              <a:off x="1219201" y="3810000"/>
              <a:ext cx="3581400" cy="2133600"/>
            </a:xfrm>
            <a:prstGeom prst="round1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ound Single Corner Rectangle 8"/>
            <p:cNvSpPr/>
            <p:nvPr/>
          </p:nvSpPr>
          <p:spPr>
            <a:xfrm>
              <a:off x="1219200" y="1676400"/>
              <a:ext cx="3581400" cy="2133600"/>
            </a:xfrm>
            <a:prstGeom prst="round1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ound Single Corner Rectangle 9"/>
            <p:cNvSpPr/>
            <p:nvPr/>
          </p:nvSpPr>
          <p:spPr>
            <a:xfrm rot="10800000">
              <a:off x="4800600" y="3788229"/>
              <a:ext cx="3581400" cy="2133600"/>
            </a:xfrm>
            <a:prstGeom prst="round1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9600" y="1835259"/>
            <a:ext cx="396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4990"/>
                </a:solidFill>
                <a:latin typeface="Myriad Pro" pitchFamily="34" charset="0"/>
              </a:rPr>
              <a:t>Financial Perspective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Financial growth and result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Key Financial parameters and performance (ROE, ROCE)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Higher Profit Margin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Improved Cash Flow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Lower Bad Loans and Lower Debt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Net Interest Margin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Reduced Overhead Expense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Proper Revenue Mix</a:t>
            </a:r>
            <a:endParaRPr lang="en-US" sz="1200" b="1" dirty="0">
              <a:solidFill>
                <a:srgbClr val="004990"/>
              </a:solidFill>
              <a:latin typeface="Myriad Pro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400" y="1835259"/>
            <a:ext cx="396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4990"/>
                </a:solidFill>
                <a:latin typeface="Myriad Pro" pitchFamily="34" charset="0"/>
              </a:rPr>
              <a:t>Learning and Growth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Develop Critical Skills and Knowledge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Proper Knowledge Management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Provide Strategic Information to All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Align Personal Goals with Company Goals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Employee Growth and Turnover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Employee Satisfaction and Retention</a:t>
            </a:r>
            <a:endParaRPr lang="en-US" sz="1200" b="1" dirty="0">
              <a:solidFill>
                <a:srgbClr val="004990"/>
              </a:solidFill>
              <a:latin typeface="Myriad Pro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581400" y="3320298"/>
            <a:ext cx="2057400" cy="935861"/>
          </a:xfrm>
          <a:prstGeom prst="roundRect">
            <a:avLst/>
          </a:prstGeom>
          <a:solidFill>
            <a:srgbClr val="004990"/>
          </a:solidFill>
          <a:scene3d>
            <a:camera prst="orthographicFront"/>
            <a:lightRig rig="threePt" dir="t"/>
          </a:scene3d>
          <a:sp3d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85800" y="4236184"/>
            <a:ext cx="3962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4990"/>
                </a:solidFill>
                <a:latin typeface="Myriad Pro" pitchFamily="34" charset="0"/>
              </a:rPr>
              <a:t>Customers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Increase Customer Satisfaction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Increase Customer Loyalty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Retention of Key Customers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Sales Revenue Per Customer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Competitive Pricing and Product Offering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High Quality Service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Customer Preference Compared to Competitors</a:t>
            </a:r>
            <a:endParaRPr lang="en-US" sz="1200" b="1" dirty="0">
              <a:solidFill>
                <a:srgbClr val="004990"/>
              </a:solidFill>
              <a:latin typeface="Myriad Pr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24400" y="4267200"/>
            <a:ext cx="3962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4990"/>
                </a:solidFill>
                <a:latin typeface="Myriad Pro" pitchFamily="34" charset="0"/>
              </a:rPr>
              <a:t>Internal Business Processes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Cross-sell Products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Improve Operational Efficiency and Minimize Problems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Proper Customer Relationship Management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Higher Success Rate in Converting Business Opportunities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Fast Business Decisions and Approvals</a:t>
            </a:r>
          </a:p>
          <a:p>
            <a:pPr algn="ctr"/>
            <a:r>
              <a:rPr lang="en-US" sz="1200" b="1" dirty="0" smtClean="0">
                <a:solidFill>
                  <a:srgbClr val="004990"/>
                </a:solidFill>
                <a:latin typeface="Myriad Pro" pitchFamily="34" charset="0"/>
              </a:rPr>
              <a:t>Proper Work Culture and Higher Employee Confidence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3360003"/>
            <a:ext cx="2019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Myriad Pro" pitchFamily="34" charset="0"/>
              </a:rPr>
              <a:t>Balanced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Myriad Pro" pitchFamily="34" charset="0"/>
              </a:rPr>
              <a:t>Scorecard</a:t>
            </a:r>
            <a:endParaRPr lang="en-US" sz="2400" b="1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77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42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A Strategic Path Forward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030832"/>
            <a:ext cx="4572000" cy="1524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981200"/>
            <a:ext cx="3337053" cy="35736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22001" y="2234558"/>
            <a:ext cx="4312399" cy="12054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3200" dirty="0">
                <a:solidFill>
                  <a:schemeClr val="bg1"/>
                </a:solidFill>
              </a:rPr>
              <a:t>Attracting </a:t>
            </a:r>
            <a:r>
              <a:rPr lang="en-US" sz="3200" dirty="0" smtClean="0">
                <a:solidFill>
                  <a:schemeClr val="bg1"/>
                </a:solidFill>
              </a:rPr>
              <a:t>the Next</a:t>
            </a:r>
          </a:p>
          <a:p>
            <a:pPr algn="ctr">
              <a:spcAft>
                <a:spcPts val="10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Generation of </a:t>
            </a:r>
            <a:r>
              <a:rPr lang="en-US" sz="3200" dirty="0">
                <a:solidFill>
                  <a:schemeClr val="bg1"/>
                </a:solidFill>
              </a:rPr>
              <a:t>Customers</a:t>
            </a:r>
          </a:p>
        </p:txBody>
      </p:sp>
    </p:spTree>
    <p:extLst>
      <p:ext uri="{BB962C8B-B14F-4D97-AF65-F5344CB8AC3E}">
        <p14:creationId xmlns:p14="http://schemas.microsoft.com/office/powerpoint/2010/main" val="405475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New Markets &amp; Opportunities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752600"/>
            <a:ext cx="2438400" cy="41328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7749" y="3048000"/>
            <a:ext cx="4953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Mortgage Lending Area</a:t>
            </a:r>
          </a:p>
          <a:p>
            <a:pPr algn="ctr">
              <a:spcAft>
                <a:spcPts val="12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Expansion</a:t>
            </a:r>
          </a:p>
          <a:p>
            <a:pPr>
              <a:spcAft>
                <a:spcPts val="1200"/>
              </a:spcAft>
            </a:pP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New Markets &amp; Opportunities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31" y="3505200"/>
            <a:ext cx="5861538" cy="1905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457200" y="2057400"/>
            <a:ext cx="8229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ENB Money Management Group  Acquired Additional Trust Assets </a:t>
            </a:r>
          </a:p>
          <a:p>
            <a:pPr>
              <a:spcAft>
                <a:spcPts val="1200"/>
              </a:spcAft>
            </a:pP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20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0" y="457200"/>
            <a:ext cx="914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9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Maintaining Customer Safety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629103"/>
            <a:ext cx="6477000" cy="432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9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0" y="457200"/>
            <a:ext cx="9144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9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Commitment to Customer Service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053" y="1824808"/>
            <a:ext cx="3847347" cy="3890191"/>
          </a:xfrm>
          <a:prstGeom prst="rect">
            <a:avLst/>
          </a:prstGeom>
        </p:spPr>
      </p:pic>
      <p:pic>
        <p:nvPicPr>
          <p:cNvPr id="8" name="Picture 7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7" r="8864"/>
          <a:stretch/>
        </p:blipFill>
        <p:spPr>
          <a:xfrm>
            <a:off x="457200" y="1805212"/>
            <a:ext cx="3962400" cy="39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5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95" y="3810176"/>
            <a:ext cx="3277474" cy="2058663"/>
          </a:xfrm>
          <a:prstGeom prst="rect">
            <a:avLst/>
          </a:prstGeom>
        </p:spPr>
      </p:pic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Making a Difference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2750693" cy="20630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653" y="1752600"/>
            <a:ext cx="2759400" cy="20695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108" y="1752600"/>
            <a:ext cx="2750692" cy="20630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07997"/>
            <a:ext cx="2981942" cy="20594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654" y="3807997"/>
            <a:ext cx="2750692" cy="206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Employee Engagement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24" y="1828800"/>
            <a:ext cx="8299553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4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COVID-19 Response</a:t>
            </a: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738485"/>
            <a:ext cx="2863620" cy="2147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3962400"/>
            <a:ext cx="2863620" cy="2147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" t="5304" r="-1965" b="20621"/>
          <a:stretch/>
        </p:blipFill>
        <p:spPr bwMode="auto">
          <a:xfrm>
            <a:off x="7392801" y="4481685"/>
            <a:ext cx="1208951" cy="161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2005" y="4481685"/>
            <a:ext cx="1210736" cy="161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738485"/>
            <a:ext cx="2479476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00" y="1737360"/>
            <a:ext cx="2641600" cy="1981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9" t="1387" r="13999" b="-1618"/>
          <a:stretch/>
        </p:blipFill>
        <p:spPr>
          <a:xfrm>
            <a:off x="3397020" y="3794760"/>
            <a:ext cx="2622780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0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Content Placeholder 1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13716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b="1" dirty="0" smtClean="0"/>
              <a:t>Presented by: </a:t>
            </a:r>
            <a:r>
              <a:rPr lang="en-US" altLang="en-US" dirty="0" smtClean="0"/>
              <a:t>Scott E. Lied</a:t>
            </a:r>
            <a:r>
              <a:rPr lang="en-US" altLang="en-US" i="1" dirty="0" smtClean="0"/>
              <a:t>                           </a:t>
            </a:r>
          </a:p>
          <a:p>
            <a:pPr marL="0" indent="0" eaLnBrk="1" hangingPunct="1">
              <a:buFont typeface="Arial" pitchFamily="34" charset="0"/>
              <a:buNone/>
            </a:pPr>
            <a:r>
              <a:rPr lang="en-US" altLang="en-US" sz="2400" i="1" dirty="0" smtClean="0"/>
              <a:t>                                </a:t>
            </a:r>
            <a:r>
              <a:rPr lang="en-US" altLang="en-US" sz="2400" dirty="0" smtClean="0"/>
              <a:t>Treasurer - ENB Financial Corp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dirty="0" smtClean="0"/>
          </a:p>
        </p:txBody>
      </p:sp>
      <p:sp>
        <p:nvSpPr>
          <p:cNvPr id="63491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Financial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Font typeface="Arial" pitchFamily="34" charset="0"/>
              <a:buNone/>
            </a:pPr>
            <a:r>
              <a:rPr lang="en-US" altLang="en-US" dirty="0" smtClean="0"/>
              <a:t>Unaudited Financial Information</a:t>
            </a:r>
          </a:p>
          <a:p>
            <a:pPr marL="457200" lvl="1" indent="0" eaLnBrk="1" hangingPunct="1">
              <a:lnSpc>
                <a:spcPct val="90000"/>
              </a:lnSpc>
              <a:spcAft>
                <a:spcPts val="1000"/>
              </a:spcAft>
              <a:buNone/>
            </a:pPr>
            <a:r>
              <a:rPr lang="en-US" altLang="en-US" sz="2400" dirty="0" smtClean="0"/>
              <a:t>Some of the following slides do present financial information that is unaudited. Therefore, this information is subject to adjustments that could be necessary upon completion of the annual audit.</a:t>
            </a:r>
          </a:p>
          <a:p>
            <a:pPr marL="0" indent="0" eaLnBrk="1" hangingPunct="1">
              <a:lnSpc>
                <a:spcPct val="90000"/>
              </a:lnSpc>
              <a:spcAft>
                <a:spcPts val="600"/>
              </a:spcAft>
              <a:buFont typeface="Arial" pitchFamily="34" charset="0"/>
              <a:buNone/>
            </a:pPr>
            <a:r>
              <a:rPr lang="en-US" altLang="en-US" dirty="0" smtClean="0"/>
              <a:t>Forward Looking Statements</a:t>
            </a:r>
            <a:r>
              <a:rPr lang="en-US" altLang="en-US" sz="2800" u="sng" dirty="0" smtClean="0"/>
              <a:t>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sz="2400" dirty="0" smtClean="0"/>
              <a:t>Some of the material and/or language used in this presentation would be considered as a forward looking statement. Management is not obligated to update these forward looking statements.</a:t>
            </a:r>
          </a:p>
        </p:txBody>
      </p:sp>
      <p:sp>
        <p:nvSpPr>
          <p:cNvPr id="65539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Disclosures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Net Income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522744268"/>
              </p:ext>
            </p:extLst>
          </p:nvPr>
        </p:nvGraphicFramePr>
        <p:xfrm>
          <a:off x="543910" y="1752600"/>
          <a:ext cx="8153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 rot="16200000">
            <a:off x="-838141" y="3200341"/>
            <a:ext cx="2929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Dollars in Thousands</a:t>
            </a:r>
            <a:endParaRPr lang="en-US" sz="16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10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Significant Items</a:t>
            </a:r>
            <a:b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Myriad Pro" panose="020B0503030403020204" pitchFamily="34" charset="0"/>
              </a:rPr>
              <a:t/>
            </a:r>
            <a:br>
              <a:rPr lang="en-US" altLang="en-US" b="1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/>
            </a:r>
            <a:b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Myriad Pro" panose="020B0503030403020204" pitchFamily="34" charset="0"/>
              </a:rPr>
              <a:t/>
            </a:r>
            <a:br>
              <a:rPr lang="en-US" altLang="en-US" b="1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endParaRPr lang="en-US" altLang="en-US" b="1" dirty="0" smtClean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260380"/>
              </p:ext>
            </p:extLst>
          </p:nvPr>
        </p:nvGraphicFramePr>
        <p:xfrm>
          <a:off x="533400" y="1819968"/>
          <a:ext cx="8153399" cy="3971232"/>
        </p:xfrm>
        <a:graphic>
          <a:graphicData uri="http://schemas.openxmlformats.org/drawingml/2006/table">
            <a:tbl>
              <a:tblPr firstRow="1" lastRow="1" bandRow="1">
                <a:tableStyleId>{69012ECD-51FC-41F1-AA8D-1B2483CD663E}</a:tableStyleId>
              </a:tblPr>
              <a:tblGrid>
                <a:gridCol w="2919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9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44603"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Dollars in Thousands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b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$</a:t>
                      </a:r>
                    </a:p>
                  </a:txBody>
                  <a:tcPr marL="91439" marR="91439" marT="45732" marB="45732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$</a:t>
                      </a:r>
                    </a:p>
                  </a:txBody>
                  <a:tcPr marL="91439" marR="91439" marT="45732" marB="45732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Incr./</a:t>
                      </a:r>
                      <a:r>
                        <a:rPr lang="en-US" sz="2100" baseline="0" dirty="0" err="1" smtClean="0">
                          <a:solidFill>
                            <a:schemeClr val="tx1"/>
                          </a:solidFill>
                        </a:rPr>
                        <a:t>Decr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$</a:t>
                      </a:r>
                    </a:p>
                  </a:txBody>
                  <a:tcPr marL="91439" marR="91439" marT="45732" marB="45732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Incr./</a:t>
                      </a:r>
                      <a:r>
                        <a:rPr lang="en-US" sz="2100" baseline="0" dirty="0" err="1" smtClean="0">
                          <a:solidFill>
                            <a:schemeClr val="tx1"/>
                          </a:solidFill>
                        </a:rPr>
                        <a:t>Decr</a:t>
                      </a:r>
                      <a:r>
                        <a:rPr lang="en-US" sz="2100" baseline="0" dirty="0" smtClean="0">
                          <a:solidFill>
                            <a:schemeClr val="tx1"/>
                          </a:solidFill>
                        </a:rPr>
                        <a:t>.%</a:t>
                      </a:r>
                    </a:p>
                  </a:txBody>
                  <a:tcPr marL="91439" marR="91439" marT="45732" marB="45732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982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Net Interest Income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36,618 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 33,124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 3,494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sz="2200" b="0" baseline="0" dirty="0" smtClean="0">
                          <a:solidFill>
                            <a:schemeClr val="tx1"/>
                          </a:solidFill>
                        </a:rPr>
                        <a:t>10.5</a:t>
                      </a:r>
                      <a:endParaRPr lang="en-US" sz="2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328">
                <a:tc>
                  <a:txBody>
                    <a:bodyPr/>
                    <a:lstStyle/>
                    <a:p>
                      <a:r>
                        <a:rPr lang="en-US" sz="2200" b="0" baseline="0" dirty="0" smtClean="0">
                          <a:solidFill>
                            <a:schemeClr val="tx1"/>
                          </a:solidFill>
                        </a:rPr>
                        <a:t>Provision for Loan Loss</a:t>
                      </a:r>
                      <a:endParaRPr lang="en-US" sz="22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770</a:t>
                      </a:r>
                      <a:endParaRPr lang="en-US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      660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    110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    16.7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328">
                <a:tc>
                  <a:txBody>
                    <a:bodyPr/>
                    <a:lstStyle/>
                    <a:p>
                      <a:r>
                        <a:rPr lang="en-US" sz="2200" b="0" baseline="0" dirty="0" smtClean="0">
                          <a:solidFill>
                            <a:schemeClr val="tx1"/>
                          </a:solidFill>
                        </a:rPr>
                        <a:t>Other Income</a:t>
                      </a:r>
                      <a:endParaRPr lang="en-US" sz="22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10,076</a:t>
                      </a:r>
                      <a:endParaRPr lang="en-US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baseline="0" dirty="0" smtClean="0"/>
                        <a:t>   9,690</a:t>
                      </a:r>
                      <a:endParaRPr lang="en-US" sz="2200" b="0" baseline="0" dirty="0"/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 dirty="0" smtClean="0"/>
                        <a:t>    386</a:t>
                      </a:r>
                      <a:endParaRPr lang="en-US" sz="2200" baseline="0" dirty="0"/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aseline="0" smtClean="0"/>
                        <a:t>      4.0</a:t>
                      </a:r>
                      <a:endParaRPr lang="en-US" sz="2200" baseline="0" dirty="0"/>
                    </a:p>
                  </a:txBody>
                  <a:tcPr marL="91439" marR="91439" marT="45732" marB="45732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339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Bank Owned</a:t>
                      </a:r>
                      <a:r>
                        <a:rPr lang="en-US" sz="2200" b="0" baseline="0" dirty="0" smtClean="0">
                          <a:solidFill>
                            <a:schemeClr val="tx1"/>
                          </a:solidFill>
                        </a:rPr>
                        <a:t> Life Ins.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731</a:t>
                      </a:r>
                      <a:endParaRPr lang="en-US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1,638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  (907)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 -55.4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571927"/>
                  </a:ext>
                </a:extLst>
              </a:tr>
              <a:tr h="452469">
                <a:tc>
                  <a:txBody>
                    <a:bodyPr/>
                    <a:lstStyle/>
                    <a:p>
                      <a:r>
                        <a:rPr lang="en-US" sz="2200" b="0" baseline="0" dirty="0" smtClean="0">
                          <a:solidFill>
                            <a:schemeClr val="tx1"/>
                          </a:solidFill>
                        </a:rPr>
                        <a:t>Security Gains/(Losses)</a:t>
                      </a:r>
                      <a:endParaRPr lang="en-US" sz="22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499</a:t>
                      </a:r>
                      <a:endParaRPr lang="en-US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baseline="0" dirty="0" smtClean="0"/>
                        <a:t>    (291)      </a:t>
                      </a:r>
                      <a:endParaRPr lang="en-US" sz="2200" b="0" baseline="0" dirty="0"/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 dirty="0" smtClean="0"/>
                        <a:t>    790</a:t>
                      </a:r>
                      <a:endParaRPr lang="en-US" sz="2200" baseline="0" dirty="0"/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aseline="0" dirty="0" smtClean="0"/>
                        <a:t>     NA</a:t>
                      </a:r>
                    </a:p>
                  </a:txBody>
                  <a:tcPr marL="91439" marR="91439" marT="45732" marB="45732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316768"/>
                  </a:ext>
                </a:extLst>
              </a:tr>
              <a:tr h="452469">
                <a:tc>
                  <a:txBody>
                    <a:bodyPr/>
                    <a:lstStyle/>
                    <a:p>
                      <a:r>
                        <a:rPr lang="en-US" sz="2200" b="0" u="none" dirty="0" smtClean="0">
                          <a:solidFill>
                            <a:schemeClr val="tx1"/>
                          </a:solidFill>
                        </a:rPr>
                        <a:t>Operating Expense</a:t>
                      </a:r>
                      <a:endParaRPr lang="en-US" sz="2200" b="0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33,633</a:t>
                      </a:r>
                      <a:endParaRPr lang="en-US" sz="2200" b="1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32,446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1,187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    3.7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437210"/>
                  </a:ext>
                </a:extLst>
              </a:tr>
              <a:tr h="568882">
                <a:tc>
                  <a:txBody>
                    <a:bodyPr/>
                    <a:lstStyle/>
                    <a:p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Pre Tax Income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13,521</a:t>
                      </a:r>
                      <a:endParaRPr lang="en-US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11,055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2,466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0" u="none" baseline="0" dirty="0" smtClean="0">
                          <a:solidFill>
                            <a:schemeClr val="tx1"/>
                          </a:solidFill>
                        </a:rPr>
                        <a:t>    22.3</a:t>
                      </a:r>
                      <a:endParaRPr lang="en-US" sz="2200" b="0" u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32" marB="45732" anchor="ctr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228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37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8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2019 Balance Sheet Growth</a:t>
            </a:r>
          </a:p>
        </p:txBody>
      </p:sp>
      <p:sp>
        <p:nvSpPr>
          <p:cNvPr id="83971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49763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dirty="0"/>
              <a:t>Total Assets up $73.9 million 		+ 6.7%</a:t>
            </a:r>
          </a:p>
          <a:p>
            <a:pPr marL="0" indent="0" eaLnBrk="1" hangingPunct="1"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dirty="0"/>
              <a:t>Total Loans up $59.5 million 		+ 8.6%</a:t>
            </a:r>
          </a:p>
          <a:p>
            <a:pPr marL="0" indent="0" eaLnBrk="1" hangingPunct="1"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dirty="0"/>
              <a:t>Total Deposits up $54.4 million 		+ 5.9%</a:t>
            </a:r>
          </a:p>
          <a:p>
            <a:pPr marL="0" indent="0" eaLnBrk="1" hangingPunct="1">
              <a:spcBef>
                <a:spcPts val="0"/>
              </a:spcBef>
              <a:spcAft>
                <a:spcPts val="1800"/>
              </a:spcAft>
              <a:buNone/>
            </a:pPr>
            <a:r>
              <a:rPr lang="en-US" altLang="en-US" dirty="0"/>
              <a:t>Total Capital up $13.9 million 		+13.5%</a:t>
            </a:r>
          </a:p>
        </p:txBody>
      </p:sp>
    </p:spTree>
    <p:extLst>
      <p:ext uri="{BB962C8B-B14F-4D97-AF65-F5344CB8AC3E}">
        <p14:creationId xmlns:p14="http://schemas.microsoft.com/office/powerpoint/2010/main" val="342292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Performance Ratios</a:t>
            </a: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194388"/>
              </p:ext>
            </p:extLst>
          </p:nvPr>
        </p:nvGraphicFramePr>
        <p:xfrm>
          <a:off x="457200" y="1981201"/>
          <a:ext cx="8229599" cy="320039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275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8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82380">
                <a:tc>
                  <a:txBody>
                    <a:bodyPr/>
                    <a:lstStyle/>
                    <a:p>
                      <a:pPr algn="l"/>
                      <a:endParaRPr lang="en-US" sz="2200" dirty="0"/>
                    </a:p>
                  </a:txBody>
                  <a:tcPr marL="124064" marR="124064" marT="62007" marB="6200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</a:p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07" marB="6200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07" marB="6200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07" marB="6200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821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Return on</a:t>
                      </a:r>
                      <a:r>
                        <a:rPr lang="en-US" sz="2200" baseline="0" dirty="0" smtClean="0"/>
                        <a:t> Average Assets (ROA)</a:t>
                      </a:r>
                      <a:endParaRPr lang="en-US" sz="220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 1.01</a:t>
                      </a:r>
                      <a:endParaRPr lang="en-US" sz="2200" b="1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 0.93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 0.63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06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Return</a:t>
                      </a:r>
                      <a:r>
                        <a:rPr lang="en-US" sz="2200" baseline="0" dirty="0" smtClean="0"/>
                        <a:t> on Average Equity (ROE)</a:t>
                      </a:r>
                      <a:endParaRPr lang="en-US" sz="220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 smtClean="0"/>
                        <a:t>  10.36</a:t>
                      </a:r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 9.94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baseline="0" dirty="0" smtClean="0"/>
                        <a:t> 6.46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06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Net</a:t>
                      </a:r>
                      <a:r>
                        <a:rPr lang="en-US" sz="2200" baseline="0" dirty="0" smtClean="0"/>
                        <a:t> Interest Margin</a:t>
                      </a:r>
                      <a:endParaRPr lang="en-US" sz="220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 3.53</a:t>
                      </a:r>
                      <a:endParaRPr lang="en-US" sz="2200" b="1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 3.46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 3.46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06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Efficiency Ratio</a:t>
                      </a:r>
                      <a:endParaRPr lang="en-US" sz="220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 smtClean="0"/>
                        <a:t>  69.82  </a:t>
                      </a:r>
                      <a:endParaRPr lang="en-US" sz="2200" b="1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b="0" dirty="0" smtClean="0"/>
                        <a:t> </a:t>
                      </a:r>
                      <a:r>
                        <a:rPr lang="en-US" sz="2200" b="0" baseline="0" dirty="0" smtClean="0"/>
                        <a:t>  </a:t>
                      </a:r>
                      <a:r>
                        <a:rPr lang="en-US" sz="2200" b="0" dirty="0" smtClean="0"/>
                        <a:t>71.58  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73.23</a:t>
                      </a:r>
                      <a:endParaRPr lang="en-US" sz="2200" b="0" dirty="0"/>
                    </a:p>
                  </a:txBody>
                  <a:tcPr marL="124064" marR="124064" marT="62007" marB="6200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10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Per Share Data</a:t>
            </a: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4477563"/>
              </p:ext>
            </p:extLst>
          </p:nvPr>
        </p:nvGraphicFramePr>
        <p:xfrm>
          <a:off x="533401" y="1981200"/>
          <a:ext cx="8077199" cy="211613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8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4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4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2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1773">
                <a:tc>
                  <a:txBody>
                    <a:bodyPr/>
                    <a:lstStyle/>
                    <a:p>
                      <a:pPr algn="l"/>
                      <a:endParaRPr lang="en-US" sz="2200" dirty="0"/>
                    </a:p>
                  </a:txBody>
                  <a:tcPr marL="124064" marR="124064" marT="62047" marB="6204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7" marB="6204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7" marB="6204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7" marB="62047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454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Earnings Per Share</a:t>
                      </a:r>
                      <a:endParaRPr lang="en-US" sz="220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$2.010</a:t>
                      </a:r>
                      <a:endParaRPr lang="en-US" sz="2200" b="1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$1.710</a:t>
                      </a:r>
                      <a:endParaRPr lang="en-US" sz="2200" b="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$1.120</a:t>
                      </a:r>
                      <a:endParaRPr lang="en-US" sz="2200" b="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383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/>
                        <a:t>Dividends Per Share</a:t>
                      </a:r>
                      <a:endParaRPr lang="en-US" sz="220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$0.620</a:t>
                      </a:r>
                      <a:endParaRPr lang="en-US" sz="2200" b="1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$0.575</a:t>
                      </a:r>
                      <a:endParaRPr lang="en-US" sz="2200" b="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$0.560</a:t>
                      </a:r>
                      <a:endParaRPr lang="en-US" sz="2200" b="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5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Dividend Payout Ratio</a:t>
                      </a:r>
                      <a:endParaRPr lang="en-US" sz="220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 30.85%</a:t>
                      </a:r>
                      <a:endParaRPr lang="en-US" sz="2200" b="1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 </a:t>
                      </a:r>
                      <a:r>
                        <a:rPr lang="en-US" sz="2200" b="0" baseline="0" dirty="0" smtClean="0"/>
                        <a:t> 33.63</a:t>
                      </a:r>
                      <a:r>
                        <a:rPr lang="en-US" sz="2200" b="0" dirty="0" smtClean="0"/>
                        <a:t>%</a:t>
                      </a:r>
                      <a:endParaRPr lang="en-US" sz="2200" b="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/>
                        <a:t>  50.22%</a:t>
                      </a:r>
                      <a:endParaRPr lang="en-US" sz="2200" b="0" dirty="0"/>
                    </a:p>
                  </a:txBody>
                  <a:tcPr marL="124064" marR="124064" marT="62047" marB="62047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22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76200" y="457200"/>
            <a:ext cx="8915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2019 Peer Analysis</a:t>
            </a: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136050"/>
              </p:ext>
            </p:extLst>
          </p:nvPr>
        </p:nvGraphicFramePr>
        <p:xfrm>
          <a:off x="533400" y="1872457"/>
          <a:ext cx="8077201" cy="311308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4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4733">
                <a:tc>
                  <a:txBody>
                    <a:bodyPr/>
                    <a:lstStyle/>
                    <a:p>
                      <a:pPr algn="l"/>
                      <a:endParaRPr lang="en-US" sz="2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Measurement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ENBP</a:t>
                      </a:r>
                      <a:endParaRPr lang="en-US" sz="2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PA Bank Peer* </a:t>
                      </a:r>
                    </a:p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729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Return on Average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Assets LTM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  1.01</a:t>
                      </a: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1.01</a:t>
                      </a: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40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Core Return on Average Equity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10.36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9.82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40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Price to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Earnings LTM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  9.20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9.60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406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Price to Tangible Book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  0.89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0.99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406">
                <a:tc>
                  <a:txBody>
                    <a:bodyPr/>
                    <a:lstStyle/>
                    <a:p>
                      <a:pPr algn="l"/>
                      <a:r>
                        <a:rPr lang="en-US" sz="2200" smtClean="0">
                          <a:solidFill>
                            <a:schemeClr val="tx1"/>
                          </a:solidFill>
                        </a:rPr>
                        <a:t>Dividend Yield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  3.08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2.73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457200" y="5181600"/>
            <a:ext cx="82296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*Data as of December 31, </a:t>
            </a:r>
            <a:r>
              <a:rPr lang="en-US" altLang="en-US" sz="1200" dirty="0" smtClean="0"/>
              <a:t>2019 from </a:t>
            </a:r>
            <a:r>
              <a:rPr lang="en-US" altLang="en-US" sz="1200" dirty="0" err="1"/>
              <a:t>Boenning</a:t>
            </a:r>
            <a:r>
              <a:rPr lang="en-US" altLang="en-US" sz="1200" dirty="0"/>
              <a:t> &amp; Scattergood, Inc., 1</a:t>
            </a:r>
            <a:r>
              <a:rPr lang="en-US" altLang="en-US" sz="1200" baseline="30000" dirty="0"/>
              <a:t>st</a:t>
            </a:r>
            <a:r>
              <a:rPr lang="en-US" altLang="en-US" sz="1200" dirty="0"/>
              <a:t> Qtr. </a:t>
            </a:r>
            <a:r>
              <a:rPr lang="en-US" altLang="en-US" sz="1200" dirty="0" smtClean="0"/>
              <a:t>2020 </a:t>
            </a:r>
            <a:r>
              <a:rPr lang="en-US" altLang="en-US" sz="1200" dirty="0"/>
              <a:t>Mid-Atlantic Regional Bank &amp; Thrift </a:t>
            </a:r>
            <a:r>
              <a:rPr lang="en-US" altLang="en-US" sz="1200" dirty="0" smtClean="0"/>
              <a:t>Review consisting of 70 publically traded PA headquartered banks.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534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FFFF"/>
                </a:solidFill>
                <a:latin typeface="Myriad Pro" panose="020B0503030403020204" pitchFamily="34" charset="0"/>
              </a:rPr>
              <a:t>2019 Peer Analysis</a:t>
            </a:r>
            <a:endParaRPr lang="en-US" altLang="en-US" b="1" dirty="0" smtClean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153720"/>
              </p:ext>
            </p:extLst>
          </p:nvPr>
        </p:nvGraphicFramePr>
        <p:xfrm>
          <a:off x="533400" y="1692275"/>
          <a:ext cx="8077200" cy="35724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4732">
                <a:tc>
                  <a:txBody>
                    <a:bodyPr/>
                    <a:lstStyle/>
                    <a:p>
                      <a:pPr algn="l"/>
                      <a:endParaRPr lang="en-US" sz="2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Measurement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ENBP</a:t>
                      </a:r>
                      <a:endParaRPr lang="en-US" sz="220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PA Bank Peer* </a:t>
                      </a:r>
                    </a:p>
                    <a:p>
                      <a:pPr algn="ctr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6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729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Tangible Capital to Assets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10.0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9.7</a:t>
                      </a: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407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Tier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1 Ratio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13.4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12.8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407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Total Capital Ratio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14.5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14.5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407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Efficiency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Ratio (Adjusted)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69.8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64.5 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407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Non-Performing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Assets/Total Assets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0.34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0.57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407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Allowance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for Loan Losses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tx1"/>
                          </a:solidFill>
                        </a:rPr>
                        <a:t>1.25</a:t>
                      </a:r>
                      <a:endParaRPr lang="en-US" sz="2200" b="1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 smtClean="0">
                          <a:solidFill>
                            <a:schemeClr val="tx1"/>
                          </a:solidFill>
                        </a:rPr>
                        <a:t>1.04</a:t>
                      </a:r>
                      <a:endParaRPr lang="en-US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124064" marR="124064" marT="62040" marB="62040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465138" y="5486400"/>
            <a:ext cx="82296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*Data as of December 31, </a:t>
            </a:r>
            <a:r>
              <a:rPr lang="en-US" altLang="en-US" sz="1200" dirty="0" smtClean="0"/>
              <a:t>2019 </a:t>
            </a:r>
            <a:r>
              <a:rPr lang="en-US" altLang="en-US" sz="1200" dirty="0"/>
              <a:t>from </a:t>
            </a:r>
            <a:r>
              <a:rPr lang="en-US" altLang="en-US" sz="1200" dirty="0" err="1"/>
              <a:t>Boenning</a:t>
            </a:r>
            <a:r>
              <a:rPr lang="en-US" altLang="en-US" sz="1200" dirty="0"/>
              <a:t> &amp; Scattergood, Inc., 1</a:t>
            </a:r>
            <a:r>
              <a:rPr lang="en-US" altLang="en-US" sz="1200" baseline="30000" dirty="0"/>
              <a:t>st</a:t>
            </a:r>
            <a:r>
              <a:rPr lang="en-US" altLang="en-US" sz="1200" dirty="0"/>
              <a:t> Qtr. </a:t>
            </a:r>
            <a:r>
              <a:rPr lang="en-US" altLang="en-US" sz="1200" dirty="0" smtClean="0"/>
              <a:t>2020 </a:t>
            </a:r>
            <a:r>
              <a:rPr lang="en-US" altLang="en-US" sz="1200" dirty="0"/>
              <a:t>Mid-Atlantic Regional Bank &amp; Thrift </a:t>
            </a:r>
            <a:r>
              <a:rPr lang="en-US" altLang="en-US" sz="1200" dirty="0" smtClean="0"/>
              <a:t>Review consisting of 70 publically traded PA Banks.</a:t>
            </a: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97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First Quarter 2020 Results</a:t>
            </a:r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/>
            </a:r>
            <a:b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altLang="en-US" sz="2000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(Unaudited)</a:t>
            </a:r>
          </a:p>
        </p:txBody>
      </p:sp>
      <p:sp>
        <p:nvSpPr>
          <p:cNvPr id="86019" name="Content Placeholder 6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4267199"/>
          </a:xfrm>
        </p:spPr>
        <p:txBody>
          <a:bodyPr/>
          <a:lstStyle/>
          <a:p>
            <a:pPr marL="0" indent="0" eaLnBrk="1" hangingPunct="1">
              <a:spcBef>
                <a:spcPts val="863"/>
              </a:spcBef>
              <a:buNone/>
            </a:pPr>
            <a:r>
              <a:rPr lang="en-US" altLang="en-US" sz="2800" dirty="0"/>
              <a:t>Earnings: $2.165 million, Down $438,000, or 16.9%.</a:t>
            </a:r>
          </a:p>
          <a:p>
            <a:pPr marL="0" indent="0" eaLnBrk="1" hangingPunct="1">
              <a:spcBef>
                <a:spcPts val="700"/>
              </a:spcBef>
              <a:spcAft>
                <a:spcPts val="300"/>
              </a:spcAft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- COVID-19 Impacts to MSA’s, Provision, and NII</a:t>
            </a:r>
          </a:p>
          <a:p>
            <a:pPr marL="0" indent="0" eaLnBrk="1" hangingPunct="1">
              <a:spcBef>
                <a:spcPts val="300"/>
              </a:spcBef>
              <a:spcAft>
                <a:spcPts val="600"/>
              </a:spcAft>
              <a:buNone/>
            </a:pPr>
            <a:r>
              <a:rPr lang="en-US" altLang="en-US" sz="2400" dirty="0"/>
              <a:t>	- Higher Operating Expenses </a:t>
            </a:r>
          </a:p>
          <a:p>
            <a:pPr marL="0" indent="0" eaLnBrk="1" hangingPunct="1">
              <a:spcBef>
                <a:spcPts val="700"/>
              </a:spcBef>
              <a:spcAft>
                <a:spcPts val="600"/>
              </a:spcAft>
              <a:buNone/>
            </a:pPr>
            <a:r>
              <a:rPr lang="en-US" altLang="en-US" sz="2800" dirty="0"/>
              <a:t>ROA: 0.74%</a:t>
            </a:r>
          </a:p>
          <a:p>
            <a:pPr marL="0" indent="0" eaLnBrk="1" hangingPunct="1">
              <a:spcBef>
                <a:spcPts val="700"/>
              </a:spcBef>
              <a:spcAft>
                <a:spcPts val="600"/>
              </a:spcAft>
              <a:buNone/>
            </a:pPr>
            <a:r>
              <a:rPr lang="en-US" altLang="en-US" sz="2800" dirty="0"/>
              <a:t>ROE: 7.42%</a:t>
            </a:r>
          </a:p>
          <a:p>
            <a:pPr marL="0" indent="0" eaLnBrk="1" hangingPunct="1">
              <a:spcBef>
                <a:spcPts val="700"/>
              </a:spcBef>
              <a:spcAft>
                <a:spcPts val="600"/>
              </a:spcAft>
              <a:buNone/>
            </a:pPr>
            <a:r>
              <a:rPr lang="en-US" altLang="en-US" sz="2800" dirty="0"/>
              <a:t>Net Interest Income: Up $233,000, or 2.6%</a:t>
            </a:r>
          </a:p>
          <a:p>
            <a:pPr marL="0" indent="0" eaLnBrk="1" hangingPunct="1">
              <a:spcBef>
                <a:spcPts val="700"/>
              </a:spcBef>
              <a:spcAft>
                <a:spcPts val="600"/>
              </a:spcAft>
              <a:buNone/>
            </a:pPr>
            <a:r>
              <a:rPr lang="en-US" altLang="en-US" sz="2800" dirty="0"/>
              <a:t>Net Interest Margin: 3.41%</a:t>
            </a:r>
          </a:p>
          <a:p>
            <a:pPr marL="0" indent="0" eaLnBrk="1" hangingPunct="1">
              <a:spcBef>
                <a:spcPts val="700"/>
              </a:spcBef>
              <a:spcAft>
                <a:spcPts val="600"/>
              </a:spcAft>
              <a:buNone/>
            </a:pPr>
            <a:r>
              <a:rPr lang="en-US" altLang="en-US" sz="2800" dirty="0"/>
              <a:t>Mortgage Gains: $541,000 vs. $</a:t>
            </a:r>
            <a:r>
              <a:rPr lang="en-US" altLang="en-US" sz="2800" dirty="0" smtClean="0"/>
              <a:t>349,000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303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5240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en-US" altLang="en-US" b="1" dirty="0" smtClean="0"/>
              <a:t>Presented by: </a:t>
            </a:r>
            <a:r>
              <a:rPr lang="en-US" altLang="en-US" dirty="0" smtClean="0"/>
              <a:t>Barry W. Harting</a:t>
            </a:r>
            <a:r>
              <a:rPr lang="en-US" altLang="en-US" i="1" dirty="0" smtClean="0"/>
              <a:t/>
            </a:r>
            <a:br>
              <a:rPr lang="en-US" altLang="en-US" i="1" dirty="0" smtClean="0"/>
            </a:br>
            <a:r>
              <a:rPr lang="en-US" altLang="en-US" i="1" dirty="0" smtClean="0"/>
              <a:t>                        </a:t>
            </a:r>
            <a:r>
              <a:rPr lang="en-US" altLang="en-US" sz="2400" dirty="0" smtClean="0"/>
              <a:t>Corporate Secretary - ENB Financial Corp</a:t>
            </a:r>
          </a:p>
          <a:p>
            <a:pPr marL="0" indent="0" eaLnBrk="1" hangingPunct="1">
              <a:buFont typeface="Arial" pitchFamily="34" charset="0"/>
              <a:buNone/>
            </a:pPr>
            <a:endParaRPr lang="en-US" altLang="en-US" dirty="0" smtClean="0"/>
          </a:p>
        </p:txBody>
      </p:sp>
      <p:sp>
        <p:nvSpPr>
          <p:cNvPr id="90115" name="Title 2"/>
          <p:cNvSpPr>
            <a:spLocks noGrp="1"/>
          </p:cNvSpPr>
          <p:nvPr>
            <p:ph type="title" idx="4294967295"/>
          </p:nvPr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Voting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Myriad Pro" panose="020B0503030403020204" pitchFamily="34" charset="0"/>
              </a:rPr>
              <a:t>Questions &amp; Answers</a:t>
            </a:r>
            <a:endParaRPr lang="en-US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22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800" y="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56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B Financial Corp Template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randed">
      <a:majorFont>
        <a:latin typeface="Trajan Pro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14200</TotalTime>
  <Words>1180</Words>
  <Application>Microsoft Office PowerPoint</Application>
  <PresentationFormat>On-screen Show (4:3)</PresentationFormat>
  <Paragraphs>322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Calibri</vt:lpstr>
      <vt:lpstr>Arial</vt:lpstr>
      <vt:lpstr>Wingdings</vt:lpstr>
      <vt:lpstr>Nimrod</vt:lpstr>
      <vt:lpstr>Trajan Pro</vt:lpstr>
      <vt:lpstr>Times New Roman</vt:lpstr>
      <vt:lpstr>Myriad Pro</vt:lpstr>
      <vt:lpstr>ENB Financial Corp Template </vt:lpstr>
      <vt:lpstr>PowerPoint Presentation</vt:lpstr>
      <vt:lpstr>Agenda</vt:lpstr>
      <vt:lpstr>Presenters</vt:lpstr>
      <vt:lpstr>Meeting Certification</vt:lpstr>
      <vt:lpstr>Matters of Proxy</vt:lpstr>
      <vt:lpstr>Matters of Proxy</vt:lpstr>
      <vt:lpstr>Current Directors</vt:lpstr>
      <vt:lpstr>Voting Process</vt:lpstr>
      <vt:lpstr>Voting Process</vt:lpstr>
      <vt:lpstr>President’s Remarks</vt:lpstr>
      <vt:lpstr>Goodbye to Paul Wenger</vt:lpstr>
      <vt:lpstr>Retirement of Aaron L. Groff, Jr. </vt:lpstr>
      <vt:lpstr>Mission Statement</vt:lpstr>
      <vt:lpstr>Vision Statement</vt:lpstr>
      <vt:lpstr>A Strategic Path Forward</vt:lpstr>
      <vt:lpstr>A Strategic Path Forward</vt:lpstr>
      <vt:lpstr>A Strategic Path Forward</vt:lpstr>
      <vt:lpstr>New Markets &amp; Opportunities</vt:lpstr>
      <vt:lpstr>New Markets &amp; Opportunities</vt:lpstr>
      <vt:lpstr>Maintaining Customer Safety</vt:lpstr>
      <vt:lpstr>Commitment to Customer Service</vt:lpstr>
      <vt:lpstr>Making a Difference</vt:lpstr>
      <vt:lpstr>Employee Engagement</vt:lpstr>
      <vt:lpstr>COVID-19 Response</vt:lpstr>
      <vt:lpstr>Financial Results</vt:lpstr>
      <vt:lpstr>Disclosures</vt:lpstr>
      <vt:lpstr>Net Income</vt:lpstr>
      <vt:lpstr>Significant Items    </vt:lpstr>
      <vt:lpstr>2019 Balance Sheet Growth</vt:lpstr>
      <vt:lpstr>Performance Ratios</vt:lpstr>
      <vt:lpstr>Per Share Data</vt:lpstr>
      <vt:lpstr>2019 Peer Analysis</vt:lpstr>
      <vt:lpstr>2019 Peer Analysis</vt:lpstr>
      <vt:lpstr>First Quarter 2020 Results (Unaudited)</vt:lpstr>
      <vt:lpstr>Voting Results</vt:lpstr>
      <vt:lpstr>Questions &amp; Answers</vt:lpstr>
      <vt:lpstr>PowerPoint Presentation</vt:lpstr>
    </vt:vector>
  </TitlesOfParts>
  <Company>Ephrata National 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ENBP User</dc:creator>
  <cp:lastModifiedBy>Administrator</cp:lastModifiedBy>
  <cp:revision>490</cp:revision>
  <cp:lastPrinted>2020-04-23T18:19:25Z</cp:lastPrinted>
  <dcterms:created xsi:type="dcterms:W3CDTF">2014-04-23T14:21:59Z</dcterms:created>
  <dcterms:modified xsi:type="dcterms:W3CDTF">2020-05-05T19:47:06Z</dcterms:modified>
</cp:coreProperties>
</file>